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27"/>
  </p:handoutMasterIdLst>
  <p:sldIdLst>
    <p:sldId id="256" r:id="rId3"/>
    <p:sldId id="257" r:id="rId4"/>
    <p:sldId id="258" r:id="rId5"/>
    <p:sldId id="286" r:id="rId6"/>
    <p:sldId id="268" r:id="rId7"/>
    <p:sldId id="315" r:id="rId8"/>
    <p:sldId id="319" r:id="rId10"/>
    <p:sldId id="302" r:id="rId11"/>
    <p:sldId id="276" r:id="rId12"/>
    <p:sldId id="357" r:id="rId13"/>
    <p:sldId id="303" r:id="rId14"/>
    <p:sldId id="336" r:id="rId15"/>
    <p:sldId id="337" r:id="rId16"/>
    <p:sldId id="266" r:id="rId17"/>
    <p:sldId id="269" r:id="rId18"/>
    <p:sldId id="270" r:id="rId19"/>
    <p:sldId id="308" r:id="rId20"/>
    <p:sldId id="279" r:id="rId21"/>
    <p:sldId id="348" r:id="rId22"/>
    <p:sldId id="323" r:id="rId23"/>
    <p:sldId id="352" r:id="rId24"/>
    <p:sldId id="355" r:id="rId25"/>
    <p:sldId id="260" r:id="rId26"/>
  </p:sldIdLst>
  <p:sldSz cx="24384000" cy="13716000"/>
  <p:notesSz cx="6858000" cy="9144000"/>
  <p:embeddedFontLst>
    <p:embeddedFont>
      <p:font typeface="汉仪雅酷黑 65W" panose="020B0604020202020204" pitchFamily="34" charset="-122"/>
      <p:regular r:id="rId32"/>
    </p:embeddedFont>
    <p:embeddedFont>
      <p:font typeface="微软雅黑" panose="020B0503020204020204" charset="-122"/>
      <p:regular r:id="rId33"/>
    </p:embeddedFont>
    <p:embeddedFont>
      <p:font typeface="Calibri Light" panose="020F0302020204030204" charset="0"/>
      <p:regular r:id="rId34"/>
      <p:italic r:id="rId35"/>
    </p:embeddedFont>
  </p:embeddedFontLst>
  <p:custDataLst>
    <p:tags r:id="rId3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susu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21.xml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2021.02 - 2021.12 1788</a:t>
            </a:r>
            <a:r>
              <a:rPr lang="zh-CN" altLang="en-US"/>
              <a:t>有效</a:t>
            </a:r>
            <a:r>
              <a:rPr lang="en-US" altLang="zh-CN"/>
              <a:t>Bug</a:t>
            </a:r>
            <a:r>
              <a:rPr lang="zh-CN" altLang="en-US"/>
              <a:t>，</a:t>
            </a:r>
            <a:r>
              <a:rPr lang="en-US" altLang="zh-CN"/>
              <a:t>97</a:t>
            </a:r>
            <a:r>
              <a:rPr lang="zh-CN" altLang="en-US"/>
              <a:t>线上</a:t>
            </a:r>
            <a:r>
              <a:rPr lang="en-US" altLang="zh-CN"/>
              <a:t>Bug</a:t>
            </a:r>
            <a:endParaRPr lang="en-US" altLang="zh-CN"/>
          </a:p>
          <a:p>
            <a:r>
              <a:rPr lang="en-US" altLang="zh-CN"/>
              <a:t>2022.02 - 2022.08 1628</a:t>
            </a:r>
            <a:r>
              <a:rPr lang="zh-CN" altLang="en-US"/>
              <a:t>有效</a:t>
            </a:r>
            <a:r>
              <a:rPr lang="en-US" altLang="zh-CN"/>
              <a:t>Bug</a:t>
            </a:r>
            <a:r>
              <a:rPr lang="zh-CN" altLang="en-US"/>
              <a:t>，</a:t>
            </a:r>
            <a:r>
              <a:rPr lang="en-US" altLang="zh-CN"/>
              <a:t>9</a:t>
            </a:r>
            <a:r>
              <a:rPr lang="zh-CN" altLang="en-US"/>
              <a:t>线上</a:t>
            </a:r>
            <a:r>
              <a:rPr lang="en-US" altLang="zh-CN"/>
              <a:t>Bug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45</a:t>
            </a:r>
            <a:r>
              <a:rPr lang="zh-CN" altLang="en-US"/>
              <a:t>，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月</a:t>
            </a:r>
            <a:r>
              <a:rPr lang="en-US" altLang="zh-CN"/>
              <a:t>29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29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34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运维单线程处理发布（处理不及时、确认发布内容）</a:t>
            </a:r>
            <a:endParaRPr lang="zh-CN" altLang="en-US"/>
          </a:p>
          <a:p>
            <a:r>
              <a:rPr lang="zh-CN" altLang="en-US"/>
              <a:t>多发布单处理（服务依赖、发布流程）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使命：用数字化的力量推动产业变革</a:t>
            </a:r>
            <a:endParaRPr lang="zh-CN" altLang="en-US"/>
          </a:p>
          <a:p>
            <a:r>
              <a:rPr lang="zh-CN" altLang="en-US"/>
              <a:t>愿景：构建高效共生共赢产业新生态</a:t>
            </a:r>
            <a:endParaRPr lang="zh-CN" altLang="en-US"/>
          </a:p>
          <a:p>
            <a:r>
              <a:rPr lang="zh-CN" altLang="en-US"/>
              <a:t>价值观：客户至上、诚信、担当、持续学习、始终创业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客户至上、诚信、担当、持续学习、始终创业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1095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公司ppt-01.jpg" descr="公司ppt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" y="-3"/>
            <a:ext cx="24358228" cy="137160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像"/>
          <p:cNvSpPr>
            <a:spLocks noGrp="1"/>
          </p:cNvSpPr>
          <p:nvPr>
            <p:ph type="pic" idx="13"/>
          </p:nvPr>
        </p:nvSpPr>
        <p:spPr>
          <a:xfrm>
            <a:off x="3125966" y="673100"/>
            <a:ext cx="18135605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1095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92965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1095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92965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0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1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9.png"/><Relationship Id="rId10" Type="http://schemas.openxmlformats.org/officeDocument/2006/relationships/image" Target="../media/image18.jpe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49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jpe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5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6" Type="http://schemas.openxmlformats.org/officeDocument/2006/relationships/slideLayout" Target="../slideLayouts/slideLayout5.xml"/><Relationship Id="rId35" Type="http://schemas.openxmlformats.org/officeDocument/2006/relationships/tags" Target="../tags/tag85.xml"/><Relationship Id="rId34" Type="http://schemas.openxmlformats.org/officeDocument/2006/relationships/tags" Target="../tags/tag84.xml"/><Relationship Id="rId33" Type="http://schemas.openxmlformats.org/officeDocument/2006/relationships/tags" Target="../tags/tag83.xml"/><Relationship Id="rId32" Type="http://schemas.openxmlformats.org/officeDocument/2006/relationships/tags" Target="../tags/tag82.xml"/><Relationship Id="rId31" Type="http://schemas.openxmlformats.org/officeDocument/2006/relationships/tags" Target="../tags/tag81.xml"/><Relationship Id="rId30" Type="http://schemas.openxmlformats.org/officeDocument/2006/relationships/tags" Target="../tags/tag80.xml"/><Relationship Id="rId3" Type="http://schemas.openxmlformats.org/officeDocument/2006/relationships/tags" Target="../tags/tag53.xml"/><Relationship Id="rId29" Type="http://schemas.openxmlformats.org/officeDocument/2006/relationships/tags" Target="../tags/tag79.xml"/><Relationship Id="rId28" Type="http://schemas.openxmlformats.org/officeDocument/2006/relationships/tags" Target="../tags/tag78.xml"/><Relationship Id="rId27" Type="http://schemas.openxmlformats.org/officeDocument/2006/relationships/tags" Target="../tags/tag77.xml"/><Relationship Id="rId26" Type="http://schemas.openxmlformats.org/officeDocument/2006/relationships/tags" Target="../tags/tag76.xml"/><Relationship Id="rId25" Type="http://schemas.openxmlformats.org/officeDocument/2006/relationships/tags" Target="../tags/tag75.xml"/><Relationship Id="rId24" Type="http://schemas.openxmlformats.org/officeDocument/2006/relationships/tags" Target="../tags/tag74.xml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7" Type="http://schemas.openxmlformats.org/officeDocument/2006/relationships/notesSlide" Target="../notesSlides/notesSlide9.xml"/><Relationship Id="rId36" Type="http://schemas.openxmlformats.org/officeDocument/2006/relationships/slideLayout" Target="../slideLayouts/slideLayout5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slideLayout" Target="../slideLayouts/slideLayout5.xml"/><Relationship Id="rId27" Type="http://schemas.openxmlformats.org/officeDocument/2006/relationships/image" Target="../media/image8.png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tags" Target="../tags/tag29.xml"/><Relationship Id="rId3" Type="http://schemas.openxmlformats.org/officeDocument/2006/relationships/image" Target="../media/image9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1145" y="3686493"/>
            <a:ext cx="13997305" cy="2794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75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95W" panose="020B0A04020202020204" charset="-122"/>
                <a:ea typeface="汉仪雅酷黑 95W" panose="020B0A04020202020204" charset="-122"/>
                <a:sym typeface="Helvetica"/>
              </a:rPr>
              <a:t>晋升述职</a:t>
            </a:r>
            <a:r>
              <a:rPr kumimoji="0" lang="zh-CN" altLang="en-US" sz="175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95W" panose="020B0A04020202020204" charset="-122"/>
                <a:ea typeface="汉仪雅酷黑 95W" panose="020B0A04020202020204" charset="-122"/>
                <a:sym typeface="Helvetica"/>
              </a:rPr>
              <a:t>报告</a:t>
            </a:r>
            <a:endParaRPr kumimoji="0" lang="zh-CN" altLang="en-US" sz="175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95W" panose="020B0A04020202020204" charset="-122"/>
              <a:ea typeface="汉仪雅酷黑 95W" panose="020B0A04020202020204" charset="-122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3328" y="6669248"/>
            <a:ext cx="8104909" cy="1024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                     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汇报人：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  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王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  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扬</a:t>
            </a:r>
            <a:endParaRPr kumimoji="0" lang="en-US" altLang="zh-CN" sz="3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45W" panose="020B0404020202020204" pitchFamily="34" charset="-122"/>
              <a:ea typeface="汉仪雅酷黑 45W" panose="020B0404020202020204" pitchFamily="34" charset="-122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              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集团中心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/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sym typeface="Helvetica"/>
              </a:rPr>
              <a:t>条线：平台业务线</a:t>
            </a:r>
            <a:endParaRPr kumimoji="0" lang="en-US" altLang="zh-CN" sz="3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45W" panose="020B0404020202020204" pitchFamily="34" charset="-122"/>
              <a:ea typeface="汉仪雅酷黑 45W" panose="020B0404020202020204" pitchFamily="34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0960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7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3" name="直角三角形 12"/>
          <p:cNvSpPr/>
          <p:nvPr>
            <p:custDataLst>
              <p:tags r:id="rId1"/>
            </p:custDataLst>
          </p:nvPr>
        </p:nvSpPr>
        <p:spPr>
          <a:xfrm rot="5400000" flipV="1">
            <a:off x="4827472" y="6010801"/>
            <a:ext cx="348134" cy="598716"/>
          </a:xfrm>
          <a:prstGeom prst="rtTriangle">
            <a:avLst/>
          </a:prstGeom>
          <a:solidFill>
            <a:srgbClr val="1F74A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 sz="120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2"/>
            </p:custDataLst>
          </p:nvPr>
        </p:nvSpPr>
        <p:spPr>
          <a:xfrm rot="16200000">
            <a:off x="4828834" y="3223098"/>
            <a:ext cx="345413" cy="598716"/>
          </a:xfrm>
          <a:prstGeom prst="rtTriangle">
            <a:avLst/>
          </a:prstGeom>
          <a:solidFill>
            <a:srgbClr val="1F74A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 sz="120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5009202" y="3288343"/>
            <a:ext cx="12557732" cy="3254572"/>
          </a:xfrm>
          <a:custGeom>
            <a:avLst/>
            <a:gdLst>
              <a:gd name="connsiteX0" fmla="*/ 111132 w 3895725"/>
              <a:gd name="connsiteY0" fmla="*/ 0 h 1009650"/>
              <a:gd name="connsiteX1" fmla="*/ 3895725 w 3895725"/>
              <a:gd name="connsiteY1" fmla="*/ 0 h 1009650"/>
              <a:gd name="connsiteX2" fmla="*/ 3895725 w 3895725"/>
              <a:gd name="connsiteY2" fmla="*/ 1009650 h 1009650"/>
              <a:gd name="connsiteX3" fmla="*/ 111132 w 3895725"/>
              <a:gd name="connsiteY3" fmla="*/ 1009650 h 1009650"/>
              <a:gd name="connsiteX4" fmla="*/ 0 w 3895725"/>
              <a:gd name="connsiteY4" fmla="*/ 898518 h 1009650"/>
              <a:gd name="connsiteX5" fmla="*/ 0 w 3895725"/>
              <a:gd name="connsiteY5" fmla="*/ 111132 h 1009650"/>
              <a:gd name="connsiteX6" fmla="*/ 111132 w 3895725"/>
              <a:gd name="connsiteY6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1009650">
                <a:moveTo>
                  <a:pt x="111132" y="0"/>
                </a:moveTo>
                <a:lnTo>
                  <a:pt x="3895725" y="0"/>
                </a:lnTo>
                <a:lnTo>
                  <a:pt x="3895725" y="1009650"/>
                </a:lnTo>
                <a:lnTo>
                  <a:pt x="111132" y="1009650"/>
                </a:lnTo>
                <a:cubicBezTo>
                  <a:pt x="49755" y="1009650"/>
                  <a:pt x="0" y="959895"/>
                  <a:pt x="0" y="898518"/>
                </a:cubicBezTo>
                <a:lnTo>
                  <a:pt x="0" y="111132"/>
                </a:lnTo>
                <a:cubicBezTo>
                  <a:pt x="0" y="49755"/>
                  <a:pt x="49755" y="0"/>
                  <a:pt x="11113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60000" tIns="45720" rIns="108000" bIns="45720" numCol="1" spcCol="0" rtlCol="0" fromWordArt="0" anchor="ctr" anchorCtr="0" forceAA="0" compatLnSpc="1">
            <a:noAutofit/>
          </a:bodyPr>
          <a:p>
            <a:pPr algn="just"/>
            <a:endParaRPr lang="zh-CN" altLang="en-US" sz="4000" dirty="0">
              <a:solidFill>
                <a:srgbClr val="00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>
            <a:off x="4702174" y="3687489"/>
            <a:ext cx="4390597" cy="2456281"/>
          </a:xfrm>
          <a:custGeom>
            <a:avLst/>
            <a:gdLst>
              <a:gd name="connsiteX0" fmla="*/ 0 w 1362074"/>
              <a:gd name="connsiteY0" fmla="*/ 0 h 762000"/>
              <a:gd name="connsiteX1" fmla="*/ 981074 w 1362074"/>
              <a:gd name="connsiteY1" fmla="*/ 0 h 762000"/>
              <a:gd name="connsiteX2" fmla="*/ 1362074 w 1362074"/>
              <a:gd name="connsiteY2" fmla="*/ 381000 h 762000"/>
              <a:gd name="connsiteX3" fmla="*/ 981074 w 1362074"/>
              <a:gd name="connsiteY3" fmla="*/ 762000 h 762000"/>
              <a:gd name="connsiteX4" fmla="*/ 0 w 1362074"/>
              <a:gd name="connsiteY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4" h="762000">
                <a:moveTo>
                  <a:pt x="0" y="0"/>
                </a:moveTo>
                <a:lnTo>
                  <a:pt x="981074" y="0"/>
                </a:lnTo>
                <a:cubicBezTo>
                  <a:pt x="1191494" y="0"/>
                  <a:pt x="1362074" y="170580"/>
                  <a:pt x="1362074" y="381000"/>
                </a:cubicBezTo>
                <a:cubicBezTo>
                  <a:pt x="1362074" y="591420"/>
                  <a:pt x="1191494" y="762000"/>
                  <a:pt x="981074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da-DK" altLang="zh-CN" sz="32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>
            <p:custDataLst>
              <p:tags r:id="rId5"/>
            </p:custDataLst>
          </p:nvPr>
        </p:nvSpPr>
        <p:spPr>
          <a:xfrm>
            <a:off x="17566933" y="3288343"/>
            <a:ext cx="1443065" cy="3254572"/>
          </a:xfrm>
          <a:custGeom>
            <a:avLst/>
            <a:gdLst>
              <a:gd name="connsiteX0" fmla="*/ 0 w 447675"/>
              <a:gd name="connsiteY0" fmla="*/ 0 h 1009650"/>
              <a:gd name="connsiteX1" fmla="*/ 336543 w 447675"/>
              <a:gd name="connsiteY1" fmla="*/ 0 h 1009650"/>
              <a:gd name="connsiteX2" fmla="*/ 447675 w 447675"/>
              <a:gd name="connsiteY2" fmla="*/ 111132 h 1009650"/>
              <a:gd name="connsiteX3" fmla="*/ 447675 w 447675"/>
              <a:gd name="connsiteY3" fmla="*/ 898518 h 1009650"/>
              <a:gd name="connsiteX4" fmla="*/ 336543 w 447675"/>
              <a:gd name="connsiteY4" fmla="*/ 1009650 h 1009650"/>
              <a:gd name="connsiteX5" fmla="*/ 0 w 447675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675" h="1009650">
                <a:moveTo>
                  <a:pt x="0" y="0"/>
                </a:moveTo>
                <a:lnTo>
                  <a:pt x="336543" y="0"/>
                </a:lnTo>
                <a:cubicBezTo>
                  <a:pt x="397920" y="0"/>
                  <a:pt x="447675" y="49755"/>
                  <a:pt x="447675" y="111132"/>
                </a:cubicBezTo>
                <a:lnTo>
                  <a:pt x="447675" y="898518"/>
                </a:lnTo>
                <a:cubicBezTo>
                  <a:pt x="447675" y="959895"/>
                  <a:pt x="397920" y="1009650"/>
                  <a:pt x="336543" y="1009650"/>
                </a:cubicBezTo>
                <a:lnTo>
                  <a:pt x="0" y="1009650"/>
                </a:lnTo>
                <a:close/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0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6"/>
            </p:custDataLst>
          </p:nvPr>
        </p:nvSpPr>
        <p:spPr>
          <a:xfrm rot="5400000" flipV="1">
            <a:off x="4827472" y="11248956"/>
            <a:ext cx="348134" cy="598716"/>
          </a:xfrm>
          <a:prstGeom prst="rtTriangle">
            <a:avLst/>
          </a:prstGeom>
          <a:solidFill>
            <a:srgbClr val="1F74A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 sz="120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7"/>
            </p:custDataLst>
          </p:nvPr>
        </p:nvSpPr>
        <p:spPr>
          <a:xfrm rot="16200000">
            <a:off x="4828834" y="8461254"/>
            <a:ext cx="345413" cy="598716"/>
          </a:xfrm>
          <a:prstGeom prst="rtTriangle">
            <a:avLst/>
          </a:prstGeom>
          <a:solidFill>
            <a:srgbClr val="1F74A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 sz="120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8"/>
            </p:custDataLst>
          </p:nvPr>
        </p:nvSpPr>
        <p:spPr>
          <a:xfrm>
            <a:off x="5009202" y="8526499"/>
            <a:ext cx="12557732" cy="3254572"/>
          </a:xfrm>
          <a:custGeom>
            <a:avLst/>
            <a:gdLst>
              <a:gd name="connsiteX0" fmla="*/ 111132 w 3895725"/>
              <a:gd name="connsiteY0" fmla="*/ 0 h 1009650"/>
              <a:gd name="connsiteX1" fmla="*/ 3895725 w 3895725"/>
              <a:gd name="connsiteY1" fmla="*/ 0 h 1009650"/>
              <a:gd name="connsiteX2" fmla="*/ 3895725 w 3895725"/>
              <a:gd name="connsiteY2" fmla="*/ 1009650 h 1009650"/>
              <a:gd name="connsiteX3" fmla="*/ 111132 w 3895725"/>
              <a:gd name="connsiteY3" fmla="*/ 1009650 h 1009650"/>
              <a:gd name="connsiteX4" fmla="*/ 0 w 3895725"/>
              <a:gd name="connsiteY4" fmla="*/ 898518 h 1009650"/>
              <a:gd name="connsiteX5" fmla="*/ 0 w 3895725"/>
              <a:gd name="connsiteY5" fmla="*/ 111132 h 1009650"/>
              <a:gd name="connsiteX6" fmla="*/ 111132 w 3895725"/>
              <a:gd name="connsiteY6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1009650">
                <a:moveTo>
                  <a:pt x="111132" y="0"/>
                </a:moveTo>
                <a:lnTo>
                  <a:pt x="3895725" y="0"/>
                </a:lnTo>
                <a:lnTo>
                  <a:pt x="3895725" y="1009650"/>
                </a:lnTo>
                <a:lnTo>
                  <a:pt x="111132" y="1009650"/>
                </a:lnTo>
                <a:cubicBezTo>
                  <a:pt x="49755" y="1009650"/>
                  <a:pt x="0" y="959895"/>
                  <a:pt x="0" y="898518"/>
                </a:cubicBezTo>
                <a:lnTo>
                  <a:pt x="0" y="111132"/>
                </a:lnTo>
                <a:cubicBezTo>
                  <a:pt x="0" y="49755"/>
                  <a:pt x="49755" y="0"/>
                  <a:pt x="11113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60000" tIns="45720" rIns="108000" bIns="45720" numCol="1" spcCol="0" rtlCol="0" fromWordArt="0" anchor="ctr" anchorCtr="0" forceAA="0" compatLnSpc="1">
            <a:noAutofit/>
          </a:bodyPr>
          <a:p>
            <a:pPr algn="just"/>
            <a:endParaRPr lang="zh-CN" altLang="en-US" sz="4000" dirty="0">
              <a:solidFill>
                <a:srgbClr val="00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9"/>
            </p:custDataLst>
          </p:nvPr>
        </p:nvSpPr>
        <p:spPr>
          <a:xfrm>
            <a:off x="4702174" y="8925645"/>
            <a:ext cx="4390597" cy="2456281"/>
          </a:xfrm>
          <a:custGeom>
            <a:avLst/>
            <a:gdLst>
              <a:gd name="connsiteX0" fmla="*/ 0 w 1362074"/>
              <a:gd name="connsiteY0" fmla="*/ 0 h 762000"/>
              <a:gd name="connsiteX1" fmla="*/ 981074 w 1362074"/>
              <a:gd name="connsiteY1" fmla="*/ 0 h 762000"/>
              <a:gd name="connsiteX2" fmla="*/ 1362074 w 1362074"/>
              <a:gd name="connsiteY2" fmla="*/ 381000 h 762000"/>
              <a:gd name="connsiteX3" fmla="*/ 981074 w 1362074"/>
              <a:gd name="connsiteY3" fmla="*/ 762000 h 762000"/>
              <a:gd name="connsiteX4" fmla="*/ 0 w 1362074"/>
              <a:gd name="connsiteY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4" h="762000">
                <a:moveTo>
                  <a:pt x="0" y="0"/>
                </a:moveTo>
                <a:lnTo>
                  <a:pt x="981074" y="0"/>
                </a:lnTo>
                <a:cubicBezTo>
                  <a:pt x="1191494" y="0"/>
                  <a:pt x="1362074" y="170580"/>
                  <a:pt x="1362074" y="381000"/>
                </a:cubicBezTo>
                <a:cubicBezTo>
                  <a:pt x="1362074" y="591420"/>
                  <a:pt x="1191494" y="762000"/>
                  <a:pt x="981074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da-DK" altLang="zh-CN" sz="32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7566933" y="8526499"/>
            <a:ext cx="1443065" cy="3254572"/>
          </a:xfrm>
          <a:custGeom>
            <a:avLst/>
            <a:gdLst>
              <a:gd name="connsiteX0" fmla="*/ 0 w 447675"/>
              <a:gd name="connsiteY0" fmla="*/ 0 h 1009650"/>
              <a:gd name="connsiteX1" fmla="*/ 336543 w 447675"/>
              <a:gd name="connsiteY1" fmla="*/ 0 h 1009650"/>
              <a:gd name="connsiteX2" fmla="*/ 447675 w 447675"/>
              <a:gd name="connsiteY2" fmla="*/ 111132 h 1009650"/>
              <a:gd name="connsiteX3" fmla="*/ 447675 w 447675"/>
              <a:gd name="connsiteY3" fmla="*/ 898518 h 1009650"/>
              <a:gd name="connsiteX4" fmla="*/ 336543 w 447675"/>
              <a:gd name="connsiteY4" fmla="*/ 1009650 h 1009650"/>
              <a:gd name="connsiteX5" fmla="*/ 0 w 447675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675" h="1009650">
                <a:moveTo>
                  <a:pt x="0" y="0"/>
                </a:moveTo>
                <a:lnTo>
                  <a:pt x="336543" y="0"/>
                </a:lnTo>
                <a:cubicBezTo>
                  <a:pt x="397920" y="0"/>
                  <a:pt x="447675" y="49755"/>
                  <a:pt x="447675" y="111132"/>
                </a:cubicBezTo>
                <a:lnTo>
                  <a:pt x="447675" y="898518"/>
                </a:lnTo>
                <a:cubicBezTo>
                  <a:pt x="447675" y="959895"/>
                  <a:pt x="397920" y="1009650"/>
                  <a:pt x="336543" y="1009650"/>
                </a:cubicBezTo>
                <a:lnTo>
                  <a:pt x="0" y="1009650"/>
                </a:lnTo>
                <a:close/>
              </a:path>
            </a:pathLst>
          </a:cu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0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5077460" y="4367530"/>
            <a:ext cx="3418205" cy="10960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3200" b="1" spc="30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更强的测试能力</a:t>
            </a:r>
            <a:endParaRPr lang="zh-CN" altLang="en-US" sz="3200" b="1" spc="30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17982531" y="4423420"/>
            <a:ext cx="611872" cy="984418"/>
          </a:xfrm>
          <a:prstGeom prst="rect">
            <a:avLst/>
          </a:prstGeom>
          <a:noFill/>
        </p:spPr>
        <p:txBody>
          <a:bodyPr wrap="square" rtlCol="0"/>
          <a:p>
            <a:pPr>
              <a:lnSpc>
                <a:spcPct val="120000"/>
              </a:lnSpc>
            </a:pPr>
            <a:r>
              <a:rPr lang="en-US" altLang="zh-CN" sz="3200" spc="300" dirty="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A</a:t>
            </a:r>
            <a:endParaRPr lang="en-US" altLang="zh-CN" sz="3200" spc="3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9628505" y="3288030"/>
            <a:ext cx="7938135" cy="3254375"/>
          </a:xfrm>
          <a:prstGeom prst="rect">
            <a:avLst/>
          </a:prstGeom>
        </p:spPr>
        <p:txBody>
          <a:bodyPr wrap="square" anchor="ctr">
            <a:norm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更深层次的业务理解</a:t>
            </a: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掌握更多的测试种类（功能、性能、自动化、安全、稳定）</a:t>
            </a: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spc="150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掌握全流程测试，独立负责大型系统测试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通过技术</a:t>
            </a:r>
            <a:r>
              <a:rPr lang="en-US" altLang="zh-CN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工具研究及引入，提升测试水平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优化改进测试过程，制定测试框架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9628505" y="8526780"/>
            <a:ext cx="7938135" cy="3254375"/>
          </a:xfrm>
          <a:prstGeom prst="rect">
            <a:avLst/>
          </a:prstGeom>
        </p:spPr>
        <p:txBody>
          <a:bodyPr wrap="square" anchor="ctr">
            <a:norm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前瞻意识，预判公司发展对测试需求与发展</a:t>
            </a:r>
            <a:endParaRPr lang="zh-CN" altLang="en-US" sz="2000" b="1" spc="150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spc="150" dirty="0"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更有说服力的计划管理、绩效管理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人才建设梯度化、专业化、流程化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000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spc="150">
                <a:latin typeface="汉仪雅酷黑 65W" panose="020B0604020202020204" pitchFamily="34" charset="-122"/>
                <a:ea typeface="汉仪雅酷黑 65W" panose="020B0604020202020204" pitchFamily="34" charset="-122"/>
                <a:sym typeface="Arial" panose="020B0604020202020204" pitchFamily="34" charset="0"/>
              </a:rPr>
              <a:t>多维度的方式推动团队整体的执行力</a:t>
            </a:r>
            <a:endParaRPr lang="zh-CN" altLang="en-US" sz="2000" b="1" spc="150">
              <a:latin typeface="汉仪雅酷黑 65W" panose="020B0604020202020204" pitchFamily="34" charset="-122"/>
              <a:ea typeface="汉仪雅酷黑 65W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5"/>
            </p:custDataLst>
          </p:nvPr>
        </p:nvSpPr>
        <p:spPr>
          <a:xfrm>
            <a:off x="5113020" y="9605645"/>
            <a:ext cx="3382645" cy="10960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3200" b="1" spc="30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更高的管理水平</a:t>
            </a:r>
            <a:endParaRPr lang="zh-CN" altLang="en-US" sz="3200" b="1" spc="30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17982531" y="9661576"/>
            <a:ext cx="611872" cy="984418"/>
          </a:xfrm>
          <a:prstGeom prst="rect">
            <a:avLst/>
          </a:prstGeom>
          <a:noFill/>
        </p:spPr>
        <p:txBody>
          <a:bodyPr wrap="square" rtlCol="0"/>
          <a:p>
            <a:pPr>
              <a:lnSpc>
                <a:spcPct val="120000"/>
              </a:lnSpc>
            </a:pPr>
            <a:r>
              <a:rPr lang="en-US" altLang="zh-CN" sz="3200" spc="300" dirty="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B</a:t>
            </a:r>
            <a:endParaRPr lang="en-US" altLang="zh-CN" sz="3200" spc="3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0960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3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 flipV="1">
            <a:off x="1248861" y="3407681"/>
            <a:ext cx="21885008" cy="9342122"/>
            <a:chOff x="624748" y="1768693"/>
            <a:chExt cx="10942504" cy="4671061"/>
          </a:xfrm>
        </p:grpSpPr>
        <p:sp>
          <p:nvSpPr>
            <p:cNvPr id="73" name="矩形: 圆角 72"/>
            <p:cNvSpPr/>
            <p:nvPr/>
          </p:nvSpPr>
          <p:spPr>
            <a:xfrm flipV="1">
              <a:off x="624748" y="5459760"/>
              <a:ext cx="10942504" cy="979994"/>
            </a:xfrm>
            <a:prstGeom prst="roundRect">
              <a:avLst>
                <a:gd name="adj" fmla="val 14473"/>
              </a:avLst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solidFill>
                <a:schemeClr val="accent1"/>
              </a:solidFill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 flipV="1">
              <a:off x="624748" y="1768693"/>
              <a:ext cx="10942504" cy="4482971"/>
            </a:xfrm>
            <a:prstGeom prst="roundRect">
              <a:avLst>
                <a:gd name="adj" fmla="val 5142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7" name="组合 6" descr="7b0a202020202262756c6c6574223a20227b5c2263617465676f727949645c223a31303032357d220a7d0a"/>
          <p:cNvGrpSpPr/>
          <p:nvPr/>
        </p:nvGrpSpPr>
        <p:grpSpPr>
          <a:xfrm>
            <a:off x="2156460" y="4485005"/>
            <a:ext cx="9735820" cy="3685540"/>
            <a:chOff x="1201141" y="2678427"/>
            <a:chExt cx="9570403" cy="1842771"/>
          </a:xfrm>
        </p:grpSpPr>
        <p:grpSp>
          <p:nvGrpSpPr>
            <p:cNvPr id="18" name="组合 17"/>
            <p:cNvGrpSpPr/>
            <p:nvPr/>
          </p:nvGrpSpPr>
          <p:grpSpPr>
            <a:xfrm>
              <a:off x="1201141" y="2678427"/>
              <a:ext cx="9570403" cy="1842771"/>
              <a:chOff x="1272261" y="2680715"/>
              <a:chExt cx="9570403" cy="1842771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1272261" y="3508438"/>
                <a:ext cx="9570403" cy="101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制定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“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听线会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”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制度</a:t>
                </a: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+mn-ea"/>
                  </a:rPr>
                  <a:t>，让技术同学深度参与业务场景</a:t>
                </a:r>
                <a:endParaRPr lang="zh-CN" altLang="en-US" sz="2800" dirty="0">
                  <a:solidFill>
                    <a:srgbClr val="00000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altLang="en-US" sz="2800" kern="100" dirty="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制定</a:t>
                </a:r>
                <a:r>
                  <a:rPr lang="en-US" altLang="zh-CN" sz="2800" b="1" kern="1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“</a:t>
                </a:r>
                <a:r>
                  <a:rPr lang="zh-CN" altLang="en-US" sz="2800" b="1" kern="1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业务技术同频会</a:t>
                </a:r>
                <a:r>
                  <a:rPr lang="en-US" altLang="zh-CN" sz="2800" b="1" kern="1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”</a:t>
                </a:r>
                <a:r>
                  <a:rPr lang="zh-CN" altLang="en-US" sz="2800" b="1" kern="1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制度</a:t>
                </a:r>
                <a:r>
                  <a:rPr lang="zh-CN" altLang="en-US" sz="2800" kern="100" dirty="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微软雅黑" panose="020B0503020204020204" charset="-122"/>
                    <a:sym typeface="+mn-ea"/>
                  </a:rPr>
                  <a:t>，让技术同学了解业务痛点，并对业务规划有感知</a:t>
                </a:r>
                <a:endParaRPr lang="en-US" altLang="zh-CN" sz="2800" kern="100" dirty="0" smtClean="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微软雅黑" panose="020B0503020204020204" charset="-122"/>
                  <a:sym typeface="+mn-ea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363700" y="3223682"/>
                <a:ext cx="4977591" cy="117592"/>
                <a:chOff x="1384836" y="3160182"/>
                <a:chExt cx="4977591" cy="117592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384836" y="3160182"/>
                  <a:ext cx="418411" cy="117592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254000" dist="101600" dir="2700000" algn="tl" rotWithShape="0">
                    <a:schemeClr val="accent1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60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828800" y="3225800"/>
                  <a:ext cx="4533627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文本框 48"/>
              <p:cNvSpPr txBox="1"/>
              <p:nvPr/>
            </p:nvSpPr>
            <p:spPr>
              <a:xfrm>
                <a:off x="1272261" y="2680715"/>
                <a:ext cx="5151761" cy="35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000" dirty="0">
                    <a:solidFill>
                      <a:srgbClr val="054B9F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业务方向</a:t>
                </a:r>
                <a:endParaRPr lang="zh-CN" altLang="en-US" sz="4000" dirty="0">
                  <a:solidFill>
                    <a:srgbClr val="054B9F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965700" y="2784475"/>
              <a:ext cx="1238250" cy="142875"/>
              <a:chOff x="4965700" y="2784475"/>
              <a:chExt cx="1238250" cy="142875"/>
            </a:xfrm>
          </p:grpSpPr>
          <p:sp>
            <p:nvSpPr>
              <p:cNvPr id="17" name="箭头: V 形 16"/>
              <p:cNvSpPr/>
              <p:nvPr/>
            </p:nvSpPr>
            <p:spPr>
              <a:xfrm>
                <a:off x="49657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3" name="箭头: V 形 52"/>
              <p:cNvSpPr/>
              <p:nvPr/>
            </p:nvSpPr>
            <p:spPr>
              <a:xfrm>
                <a:off x="51847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4" name="箭头: V 形 53"/>
              <p:cNvSpPr/>
              <p:nvPr/>
            </p:nvSpPr>
            <p:spPr>
              <a:xfrm>
                <a:off x="540385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5" name="箭头: V 形 54"/>
              <p:cNvSpPr/>
              <p:nvPr/>
            </p:nvSpPr>
            <p:spPr>
              <a:xfrm>
                <a:off x="562292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7" name="箭头: V 形 56"/>
              <p:cNvSpPr/>
              <p:nvPr/>
            </p:nvSpPr>
            <p:spPr>
              <a:xfrm>
                <a:off x="58420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8" name="箭头: V 形 57"/>
              <p:cNvSpPr/>
              <p:nvPr/>
            </p:nvSpPr>
            <p:spPr>
              <a:xfrm>
                <a:off x="60610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27" name="组合 26" descr="7b0a202020202262756c6c6574223a20227b5c2263617465676f727949645c223a31303032357d220a7d0a"/>
          <p:cNvGrpSpPr/>
          <p:nvPr/>
        </p:nvGrpSpPr>
        <p:grpSpPr>
          <a:xfrm>
            <a:off x="13117830" y="4485005"/>
            <a:ext cx="9735820" cy="3685540"/>
            <a:chOff x="1201141" y="2678427"/>
            <a:chExt cx="9570403" cy="1842771"/>
          </a:xfrm>
        </p:grpSpPr>
        <p:grpSp>
          <p:nvGrpSpPr>
            <p:cNvPr id="41" name="组合 40"/>
            <p:cNvGrpSpPr/>
            <p:nvPr/>
          </p:nvGrpSpPr>
          <p:grpSpPr>
            <a:xfrm>
              <a:off x="1201141" y="2678427"/>
              <a:ext cx="9570403" cy="1842771"/>
              <a:chOff x="1272261" y="2680715"/>
              <a:chExt cx="9570403" cy="1842771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272261" y="3508438"/>
                <a:ext cx="9570403" cy="101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搭建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质量保障体系</a:t>
                </a: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，提升整体质量意识</a:t>
                </a:r>
                <a:endParaRPr lang="zh-CN" altLang="en-US" sz="2800" kern="100" dirty="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组织各类分享，引入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新技术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&amp;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新工具</a:t>
                </a: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，提升测试质量及测试效率</a:t>
                </a:r>
                <a:endParaRPr lang="zh-CN" altLang="en-US" sz="2800" dirty="0" smtClean="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363700" y="3223682"/>
                <a:ext cx="4977591" cy="117592"/>
                <a:chOff x="1384836" y="3160182"/>
                <a:chExt cx="4977591" cy="11759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384836" y="3160182"/>
                  <a:ext cx="418411" cy="117592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254000" dist="101600" dir="2700000" algn="tl" rotWithShape="0">
                    <a:schemeClr val="accent1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60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1828800" y="3225800"/>
                  <a:ext cx="4533627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文本框 49"/>
              <p:cNvSpPr txBox="1"/>
              <p:nvPr/>
            </p:nvSpPr>
            <p:spPr>
              <a:xfrm>
                <a:off x="1272261" y="2680715"/>
                <a:ext cx="5151761" cy="35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000" dirty="0">
                    <a:solidFill>
                      <a:srgbClr val="054B9F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测试方向</a:t>
                </a:r>
                <a:endParaRPr lang="zh-CN" altLang="en-US" sz="4000" dirty="0">
                  <a:solidFill>
                    <a:srgbClr val="054B9F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4965700" y="2784475"/>
              <a:ext cx="1238250" cy="142875"/>
              <a:chOff x="4965700" y="2784475"/>
              <a:chExt cx="1238250" cy="142875"/>
            </a:xfrm>
          </p:grpSpPr>
          <p:sp>
            <p:nvSpPr>
              <p:cNvPr id="52" name="箭头: V 形 16"/>
              <p:cNvSpPr/>
              <p:nvPr/>
            </p:nvSpPr>
            <p:spPr>
              <a:xfrm>
                <a:off x="49657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6" name="箭头: V 形 52"/>
              <p:cNvSpPr/>
              <p:nvPr/>
            </p:nvSpPr>
            <p:spPr>
              <a:xfrm>
                <a:off x="51847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9" name="箭头: V 形 53"/>
              <p:cNvSpPr/>
              <p:nvPr/>
            </p:nvSpPr>
            <p:spPr>
              <a:xfrm>
                <a:off x="540385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0" name="箭头: V 形 54"/>
              <p:cNvSpPr/>
              <p:nvPr/>
            </p:nvSpPr>
            <p:spPr>
              <a:xfrm>
                <a:off x="562292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1" name="箭头: V 形 56"/>
              <p:cNvSpPr/>
              <p:nvPr/>
            </p:nvSpPr>
            <p:spPr>
              <a:xfrm>
                <a:off x="58420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2" name="箭头: V 形 57"/>
              <p:cNvSpPr/>
              <p:nvPr/>
            </p:nvSpPr>
            <p:spPr>
              <a:xfrm>
                <a:off x="60610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</p:grpSp>
      </p:grpSp>
      <p:sp>
        <p:nvSpPr>
          <p:cNvPr id="65" name="文本框 64"/>
          <p:cNvSpPr txBox="1"/>
          <p:nvPr>
            <p:custDataLst>
              <p:tags r:id="rId2"/>
            </p:custDataLst>
          </p:nvPr>
        </p:nvSpPr>
        <p:spPr>
          <a:xfrm>
            <a:off x="1301115" y="2162175"/>
            <a:ext cx="3418205" cy="10960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更强的测试能力</a:t>
            </a:r>
            <a:endParaRPr lang="zh-CN" altLang="en-US" sz="3200" b="1" spc="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4040" y="8230870"/>
            <a:ext cx="4314825" cy="451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4040" y="8217535"/>
            <a:ext cx="7247890" cy="451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4040" y="8200390"/>
            <a:ext cx="7419340" cy="4555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4040" y="8200390"/>
            <a:ext cx="8943340" cy="4555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570" y="8237855"/>
            <a:ext cx="7025005" cy="4498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935" y="8242300"/>
            <a:ext cx="8252460" cy="4504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0" name="图片 99"/>
          <p:cNvPicPr/>
          <p:nvPr/>
        </p:nvPicPr>
        <p:blipFill>
          <a:blip r:embed="rId10"/>
          <a:stretch>
            <a:fillRect/>
          </a:stretch>
        </p:blipFill>
        <p:spPr>
          <a:xfrm>
            <a:off x="13210540" y="8170545"/>
            <a:ext cx="9050655" cy="45999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0540" y="8170545"/>
            <a:ext cx="9051290" cy="46113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458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3212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51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57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481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32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384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9299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393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965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393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7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33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735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379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7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0960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2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 flipV="1">
            <a:off x="1248861" y="3407681"/>
            <a:ext cx="21885008" cy="9342122"/>
            <a:chOff x="624748" y="1768693"/>
            <a:chExt cx="10942504" cy="4671061"/>
          </a:xfrm>
        </p:grpSpPr>
        <p:sp>
          <p:nvSpPr>
            <p:cNvPr id="73" name="矩形: 圆角 72"/>
            <p:cNvSpPr/>
            <p:nvPr/>
          </p:nvSpPr>
          <p:spPr>
            <a:xfrm flipV="1">
              <a:off x="624748" y="5459760"/>
              <a:ext cx="10942504" cy="979994"/>
            </a:xfrm>
            <a:prstGeom prst="roundRect">
              <a:avLst>
                <a:gd name="adj" fmla="val 14473"/>
              </a:avLst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 flipV="1">
              <a:off x="624748" y="1768693"/>
              <a:ext cx="10942504" cy="4482971"/>
            </a:xfrm>
            <a:prstGeom prst="roundRect">
              <a:avLst>
                <a:gd name="adj" fmla="val 5142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56460" y="3799205"/>
            <a:ext cx="20687665" cy="3039110"/>
            <a:chOff x="1201141" y="2678427"/>
            <a:chExt cx="9570403" cy="1519556"/>
          </a:xfrm>
        </p:grpSpPr>
        <p:grpSp>
          <p:nvGrpSpPr>
            <p:cNvPr id="18" name="组合 17"/>
            <p:cNvGrpSpPr/>
            <p:nvPr/>
          </p:nvGrpSpPr>
          <p:grpSpPr>
            <a:xfrm>
              <a:off x="1201141" y="2678427"/>
              <a:ext cx="9570403" cy="1519556"/>
              <a:chOff x="1272261" y="2680715"/>
              <a:chExt cx="9570403" cy="1519556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1272261" y="3508438"/>
                <a:ext cx="9570403" cy="69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担当好腰部管理角色，挥舞好三板斧（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懂战略、搭班子、做导演</a:t>
                </a:r>
                <a:r>
                  <a:rPr lang="zh-CN" altLang="en-US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）</a:t>
                </a:r>
                <a:endParaRPr lang="zh-CN" altLang="en-US" sz="2800" dirty="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Wingdings" panose="05000000000000000000" charset="0"/>
                  <a:buBlip>
                    <a:blip r:embed="rId1"/>
                  </a:buBlip>
                </a:pPr>
                <a:r>
                  <a:rPr lang="zh-CN" sz="2800" dirty="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磨砺三板斧，往头部管理角色演进</a:t>
                </a:r>
                <a:endParaRPr lang="zh-CN" sz="2800" dirty="0" smtClean="0"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363700" y="3223682"/>
                <a:ext cx="4977591" cy="117592"/>
                <a:chOff x="1384836" y="3160182"/>
                <a:chExt cx="4977591" cy="117592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384836" y="3160182"/>
                  <a:ext cx="418411" cy="117592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254000" dist="101600" dir="2700000" algn="tl" rotWithShape="0">
                    <a:schemeClr val="accent1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60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828800" y="3225800"/>
                  <a:ext cx="4533627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文本框 48"/>
              <p:cNvSpPr txBox="1"/>
              <p:nvPr/>
            </p:nvSpPr>
            <p:spPr>
              <a:xfrm>
                <a:off x="1272261" y="2680715"/>
                <a:ext cx="5151761" cy="35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000" dirty="0">
                    <a:solidFill>
                      <a:srgbClr val="054B9F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管理方向</a:t>
                </a:r>
                <a:endParaRPr lang="zh-CN" altLang="en-US" sz="4000" dirty="0">
                  <a:solidFill>
                    <a:srgbClr val="054B9F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965700" y="2784475"/>
              <a:ext cx="1238250" cy="142875"/>
              <a:chOff x="4965700" y="2784475"/>
              <a:chExt cx="1238250" cy="142875"/>
            </a:xfrm>
          </p:grpSpPr>
          <p:sp>
            <p:nvSpPr>
              <p:cNvPr id="17" name="箭头: V 形 16"/>
              <p:cNvSpPr/>
              <p:nvPr/>
            </p:nvSpPr>
            <p:spPr>
              <a:xfrm>
                <a:off x="49657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3" name="箭头: V 形 52"/>
              <p:cNvSpPr/>
              <p:nvPr/>
            </p:nvSpPr>
            <p:spPr>
              <a:xfrm>
                <a:off x="51847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4" name="箭头: V 形 53"/>
              <p:cNvSpPr/>
              <p:nvPr/>
            </p:nvSpPr>
            <p:spPr>
              <a:xfrm>
                <a:off x="540385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5" name="箭头: V 形 54"/>
              <p:cNvSpPr/>
              <p:nvPr/>
            </p:nvSpPr>
            <p:spPr>
              <a:xfrm>
                <a:off x="562292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7" name="箭头: V 形 56"/>
              <p:cNvSpPr/>
              <p:nvPr/>
            </p:nvSpPr>
            <p:spPr>
              <a:xfrm>
                <a:off x="5842000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8" name="箭头: V 形 57"/>
              <p:cNvSpPr/>
              <p:nvPr/>
            </p:nvSpPr>
            <p:spPr>
              <a:xfrm>
                <a:off x="6061075" y="2784475"/>
                <a:ext cx="142875" cy="142875"/>
              </a:xfrm>
              <a:prstGeom prst="chevron">
                <a:avLst/>
              </a:prstGeom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n>
                <a:noFill/>
              </a:ln>
              <a:effectLst>
                <a:outerShdw blurRad="254000" dist="101600" dir="2700000" algn="tl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60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</p:grpSp>
      </p:grpSp>
      <p:sp>
        <p:nvSpPr>
          <p:cNvPr id="65" name="文本框 64"/>
          <p:cNvSpPr txBox="1"/>
          <p:nvPr>
            <p:custDataLst>
              <p:tags r:id="rId2"/>
            </p:custDataLst>
          </p:nvPr>
        </p:nvSpPr>
        <p:spPr>
          <a:xfrm>
            <a:off x="1301115" y="2162175"/>
            <a:ext cx="3418205" cy="10960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3200" b="1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更高的管理水平</a:t>
            </a:r>
            <a:endParaRPr lang="zh-CN" altLang="en-US" sz="3200" b="1" spc="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7172960"/>
            <a:ext cx="6974840" cy="424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870" y="7136765"/>
            <a:ext cx="6972935" cy="429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3983356" y="11749088"/>
            <a:ext cx="162814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更懂战略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04905" y="11749405"/>
            <a:ext cx="177292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搭好班子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33110" y="11752580"/>
            <a:ext cx="188468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做好导演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65" y="7155815"/>
            <a:ext cx="7109460" cy="4264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630" y="7138035"/>
            <a:ext cx="7131685" cy="4295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4550" y="7117080"/>
            <a:ext cx="6781800" cy="435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9505" y="7137400"/>
            <a:ext cx="6978015" cy="4289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140" y="7137400"/>
            <a:ext cx="6967855" cy="4304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775" y="7122160"/>
            <a:ext cx="6976110" cy="43351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93440" y="7100570"/>
            <a:ext cx="6803390" cy="4389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5820" y="7101840"/>
            <a:ext cx="6831330" cy="4399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85820" y="7081520"/>
            <a:ext cx="6843395" cy="44354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0960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1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6460" y="4485005"/>
            <a:ext cx="5240805" cy="70675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rgbClr val="054B9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业务方向</a:t>
            </a:r>
            <a:endParaRPr lang="zh-CN" altLang="en-US" sz="4000" dirty="0">
              <a:solidFill>
                <a:srgbClr val="054B9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7" name="箭头: V 形 16"/>
          <p:cNvSpPr/>
          <p:nvPr/>
        </p:nvSpPr>
        <p:spPr>
          <a:xfrm>
            <a:off x="4615756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3" name="箭头: V 形 52"/>
          <p:cNvSpPr/>
          <p:nvPr/>
        </p:nvSpPr>
        <p:spPr>
          <a:xfrm>
            <a:off x="4838618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4" name="箭头: V 形 53"/>
          <p:cNvSpPr/>
          <p:nvPr/>
        </p:nvSpPr>
        <p:spPr>
          <a:xfrm>
            <a:off x="5061480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5" name="箭头: V 形 54"/>
          <p:cNvSpPr/>
          <p:nvPr/>
        </p:nvSpPr>
        <p:spPr>
          <a:xfrm>
            <a:off x="5284341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5507203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8" name="箭头: V 形 57"/>
          <p:cNvSpPr/>
          <p:nvPr/>
        </p:nvSpPr>
        <p:spPr>
          <a:xfrm>
            <a:off x="5730064" y="469710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6460" y="6985635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rgbClr val="054B9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测试方向</a:t>
            </a:r>
            <a:endParaRPr lang="zh-CN" altLang="en-US" sz="4000" dirty="0">
              <a:solidFill>
                <a:srgbClr val="054B9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3" name="箭头: V 形 16"/>
          <p:cNvSpPr/>
          <p:nvPr/>
        </p:nvSpPr>
        <p:spPr>
          <a:xfrm>
            <a:off x="4615756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4" name="箭头: V 形 52"/>
          <p:cNvSpPr/>
          <p:nvPr/>
        </p:nvSpPr>
        <p:spPr>
          <a:xfrm>
            <a:off x="4838618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" name="箭头: V 形 53"/>
          <p:cNvSpPr/>
          <p:nvPr/>
        </p:nvSpPr>
        <p:spPr>
          <a:xfrm>
            <a:off x="5061480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" name="箭头: V 形 54"/>
          <p:cNvSpPr/>
          <p:nvPr/>
        </p:nvSpPr>
        <p:spPr>
          <a:xfrm>
            <a:off x="5284341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" name="箭头: V 形 56"/>
          <p:cNvSpPr/>
          <p:nvPr/>
        </p:nvSpPr>
        <p:spPr>
          <a:xfrm>
            <a:off x="5507203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8" name="箭头: V 形 57"/>
          <p:cNvSpPr/>
          <p:nvPr/>
        </p:nvSpPr>
        <p:spPr>
          <a:xfrm>
            <a:off x="5730064" y="719773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6460" y="9698355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rgbClr val="054B9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管理方向</a:t>
            </a:r>
            <a:endParaRPr lang="zh-CN" altLang="en-US" sz="4000" dirty="0">
              <a:solidFill>
                <a:srgbClr val="054B9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0" name="箭头: V 形 16"/>
          <p:cNvSpPr/>
          <p:nvPr/>
        </p:nvSpPr>
        <p:spPr>
          <a:xfrm>
            <a:off x="4615756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1" name="箭头: V 形 52"/>
          <p:cNvSpPr/>
          <p:nvPr/>
        </p:nvSpPr>
        <p:spPr>
          <a:xfrm>
            <a:off x="4838618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2" name="箭头: V 形 53"/>
          <p:cNvSpPr/>
          <p:nvPr/>
        </p:nvSpPr>
        <p:spPr>
          <a:xfrm>
            <a:off x="5061480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3" name="箭头: V 形 54"/>
          <p:cNvSpPr/>
          <p:nvPr/>
        </p:nvSpPr>
        <p:spPr>
          <a:xfrm>
            <a:off x="5284341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4" name="箭头: V 形 56"/>
          <p:cNvSpPr/>
          <p:nvPr/>
        </p:nvSpPr>
        <p:spPr>
          <a:xfrm>
            <a:off x="5507203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5" name="箭头: V 形 57"/>
          <p:cNvSpPr/>
          <p:nvPr/>
        </p:nvSpPr>
        <p:spPr>
          <a:xfrm>
            <a:off x="5730064" y="9910451"/>
            <a:ext cx="145344" cy="285750"/>
          </a:xfrm>
          <a:prstGeom prst="chevron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400165" y="3258820"/>
            <a:ext cx="3564255" cy="800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bevel/>
          </a:ln>
        </p:spPr>
        <p:txBody>
          <a:bodyPr lIns="62111" tIns="31055" rIns="62111" bIns="31055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22Q3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398895" y="4196715"/>
            <a:ext cx="3566795" cy="7609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lIns="62111" tIns="31055" rIns="62111" bIns="31055" anchor="t" anchorCtr="0"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10713085" y="3258820"/>
            <a:ext cx="3564255" cy="8007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  <a:bevel/>
          </a:ln>
        </p:spPr>
        <p:txBody>
          <a:bodyPr lIns="62111" tIns="31055" rIns="62111" bIns="31055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22Q4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10711815" y="4196715"/>
            <a:ext cx="3566795" cy="7609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lIns="62111" tIns="31055" rIns="62111" bIns="31055" anchor="t" anchorCtr="0"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15026005" y="3258820"/>
            <a:ext cx="3564255" cy="8007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noFill/>
            <a:bevel/>
          </a:ln>
        </p:spPr>
        <p:txBody>
          <a:bodyPr lIns="62111" tIns="31055" rIns="62111" bIns="31055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23Q1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5024735" y="4196715"/>
            <a:ext cx="3566795" cy="76092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</a:ln>
        </p:spPr>
        <p:txBody>
          <a:bodyPr lIns="62111" tIns="31055" rIns="62111" bIns="31055" anchor="t" anchorCtr="0"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19338925" y="3258820"/>
            <a:ext cx="3564255" cy="8007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  <a:bevel/>
          </a:ln>
        </p:spPr>
        <p:txBody>
          <a:bodyPr lIns="62111" tIns="31055" rIns="62111" bIns="31055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未来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19337655" y="4196715"/>
            <a:ext cx="3566795" cy="76092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</a:ln>
        </p:spPr>
        <p:txBody>
          <a:bodyPr lIns="62111" tIns="31055" rIns="62111" bIns="31055" anchor="t" anchorCtr="0"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6" name="箭头: V 形 57"/>
          <p:cNvSpPr/>
          <p:nvPr/>
        </p:nvSpPr>
        <p:spPr>
          <a:xfrm>
            <a:off x="10265869" y="4695196"/>
            <a:ext cx="145344" cy="28575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27" name="箭头: V 形 57"/>
          <p:cNvSpPr/>
          <p:nvPr/>
        </p:nvSpPr>
        <p:spPr>
          <a:xfrm>
            <a:off x="10265869" y="7195826"/>
            <a:ext cx="145344" cy="28575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28" name="箭头: V 形 57"/>
          <p:cNvSpPr/>
          <p:nvPr/>
        </p:nvSpPr>
        <p:spPr>
          <a:xfrm>
            <a:off x="10265869" y="9908546"/>
            <a:ext cx="145344" cy="28575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29" name="箭头: V 形 57"/>
          <p:cNvSpPr/>
          <p:nvPr/>
        </p:nvSpPr>
        <p:spPr>
          <a:xfrm>
            <a:off x="14578789" y="4697101"/>
            <a:ext cx="145344" cy="28575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0" name="箭头: V 形 57"/>
          <p:cNvSpPr/>
          <p:nvPr/>
        </p:nvSpPr>
        <p:spPr>
          <a:xfrm>
            <a:off x="14578789" y="7197731"/>
            <a:ext cx="145344" cy="28575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1" name="箭头: V 形 57"/>
          <p:cNvSpPr/>
          <p:nvPr/>
        </p:nvSpPr>
        <p:spPr>
          <a:xfrm>
            <a:off x="14578789" y="9910451"/>
            <a:ext cx="145344" cy="28575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2" name="箭头: V 形 57"/>
          <p:cNvSpPr/>
          <p:nvPr/>
        </p:nvSpPr>
        <p:spPr>
          <a:xfrm>
            <a:off x="18891709" y="4697101"/>
            <a:ext cx="145344" cy="28575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3" name="箭头: V 形 57"/>
          <p:cNvSpPr/>
          <p:nvPr/>
        </p:nvSpPr>
        <p:spPr>
          <a:xfrm>
            <a:off x="18891709" y="7197731"/>
            <a:ext cx="145344" cy="28575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4" name="箭头: V 形 57"/>
          <p:cNvSpPr/>
          <p:nvPr/>
        </p:nvSpPr>
        <p:spPr>
          <a:xfrm>
            <a:off x="18891709" y="9910451"/>
            <a:ext cx="145344" cy="28575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 sz="60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96685" y="427291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构思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听线会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机制，与业务讨论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构思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业务技术同频会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机制，与业务讨论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96685" y="698563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试点应用自动化迁移至</a:t>
            </a:r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MS</a:t>
            </a:r>
            <a:endParaRPr lang="en-US" altLang="zh-CN" sz="24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构思质量体系，并与各</a:t>
            </a:r>
            <a:r>
              <a:rPr lang="en-US" altLang="zh-CN" sz="24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TL</a:t>
            </a:r>
            <a:r>
              <a:rPr lang="zh-CN" altLang="en-US" sz="24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讨论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96685" y="969835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构思飞书团队管理框架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809605" y="427291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完成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听线会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业务技术同频会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搭建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推动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TL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角色参与以上两会，至少各输出一份报告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809605" y="698563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全域自动化迁移至</a:t>
            </a:r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MS</a:t>
            </a:r>
            <a:endParaRPr lang="en-US" altLang="zh-CN" sz="24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调研业界先进的多测试环境管理方案</a:t>
            </a:r>
            <a:endParaRPr lang="zh-CN" altLang="en-US" sz="24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构思全链路压测和演练，试点部分领域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809605" y="969835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完成飞书团队管理框架搭建，测试管理工作逐步迁移至飞书</a:t>
            </a:r>
            <a:endParaRPr kumimoji="0" 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持续盘点人力，招揽优质，淘汰劣质</a:t>
            </a:r>
            <a:endParaRPr kumimoji="0" 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122525" y="427291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迭代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两会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机制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推动各团队全员有序参加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两会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122525" y="698563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基于业界经验和众能实际情况，形成众能可用的环境管理方</a:t>
            </a:r>
            <a:endParaRPr lang="zh-CN" altLang="en-US" sz="24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执行全链路压测和演练</a:t>
            </a:r>
            <a:endParaRPr lang="en-US" altLang="zh-CN" sz="24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122525" y="9698355"/>
            <a:ext cx="3371215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anchorCtr="0" forceAA="0">
            <a:noAutofit/>
          </a:bodyPr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持续迭代管理框架及人员结构</a:t>
            </a:r>
            <a:endParaRPr kumimoji="0" 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基于战略迭代部门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/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小组计划，上下拉通对齐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435445" y="4283075"/>
            <a:ext cx="3371215" cy="7362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mongolianVert" wrap="square" lIns="50800" tIns="50800" rIns="50800" bIns="50800" numCol="1" spcCol="38100" rtlCol="0" anchor="ctr" anchorCtr="0" forceAA="0">
            <a:noAutofit/>
          </a:bodyPr>
          <a:p>
            <a:pPr algn="ctr">
              <a:buNone/>
            </a:pPr>
            <a:r>
              <a:rPr lang="zh-CN" sz="24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开放心态，对标学习，提升认知，复盘迭代</a:t>
            </a:r>
            <a:endParaRPr lang="zh-CN" sz="240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algn="ctr">
              <a:buNone/>
            </a:pPr>
            <a:endParaRPr kumimoji="0" 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algn="ctr">
              <a:buNone/>
            </a:pPr>
            <a:r>
              <a:rPr kumimoji="0" 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用更优的方法解决问题</a:t>
            </a:r>
            <a:endParaRPr kumimoji="0" 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36974" y="6281102"/>
            <a:ext cx="57785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4</a:t>
            </a:r>
            <a:endParaRPr lang="en-US"/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56642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组织建设成果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45974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组织建设成果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6505" y="2122860"/>
            <a:ext cx="54756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600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思源宋体 CN" panose="02020400000000000000" pitchFamily="18" charset="-122"/>
              </a:rPr>
              <a:t>人才招揽与培养</a:t>
            </a:r>
            <a:endParaRPr lang="zh-CN" altLang="en-US" sz="3600" dirty="0"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思源宋体 CN" panose="020204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655" y="3033254"/>
            <a:ext cx="836822" cy="235184"/>
          </a:xfrm>
          <a:prstGeom prst="rect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978005" y="1917065"/>
            <a:ext cx="0" cy="1127252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文本框 3"/>
          <p:cNvSpPr txBox="1"/>
          <p:nvPr/>
        </p:nvSpPr>
        <p:spPr>
          <a:xfrm>
            <a:off x="12367080" y="2122860"/>
            <a:ext cx="54756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600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思源宋体 CN" panose="02020400000000000000" pitchFamily="18" charset="-122"/>
              </a:rPr>
              <a:t>知识沉淀与分享</a:t>
            </a:r>
            <a:endParaRPr lang="zh-CN" altLang="en-US" sz="3600" dirty="0"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思源宋体 CN" panose="020204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92230" y="3033254"/>
            <a:ext cx="836822" cy="235184"/>
          </a:xfrm>
          <a:prstGeom prst="rect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505" y="7251755"/>
            <a:ext cx="54756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600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思源宋体 CN" panose="02020400000000000000" pitchFamily="18" charset="-122"/>
              </a:rPr>
              <a:t>团队协作</a:t>
            </a:r>
            <a:endParaRPr lang="zh-CN" altLang="en-US" sz="3600" dirty="0"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思源宋体 CN" panose="020204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1655" y="8162149"/>
            <a:ext cx="836822" cy="235184"/>
          </a:xfrm>
          <a:prstGeom prst="rect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367080" y="7251755"/>
            <a:ext cx="54756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3600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思源宋体 CN" panose="02020400000000000000" pitchFamily="18" charset="-122"/>
              </a:rPr>
              <a:t>团队建设</a:t>
            </a:r>
            <a:endParaRPr lang="zh-CN" altLang="en-US" sz="3600" dirty="0">
              <a:gradFill>
                <a:gsLst>
                  <a:gs pos="0">
                    <a:srgbClr val="0070C0"/>
                  </a:gs>
                  <a:gs pos="70000">
                    <a:srgbClr val="054B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92230" y="8162149"/>
            <a:ext cx="836822" cy="235184"/>
          </a:xfrm>
          <a:prstGeom prst="rect">
            <a:avLst/>
          </a:prstGeom>
          <a:gradFill>
            <a:gsLst>
              <a:gs pos="0">
                <a:srgbClr val="0070C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46505" y="3533724"/>
            <a:ext cx="49241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>
              <a:lnSpc>
                <a:spcPct val="150000"/>
              </a:lnSpc>
            </a:pP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招聘入职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位测试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TL</a:t>
            </a: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，为各测试团队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输送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5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位高级测试</a:t>
            </a:r>
            <a:endParaRPr lang="zh-CN" altLang="en-US" sz="2800"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algn="l" eaLnBrk="1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形成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带教体系</a:t>
            </a:r>
            <a:r>
              <a:rPr lang="zh-CN" altLang="en-US" sz="280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快速复制</a:t>
            </a:r>
            <a:r>
              <a:rPr lang="zh-CN" altLang="en-US" sz="280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适于众能的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测试人才</a:t>
            </a:r>
            <a:endParaRPr lang="zh-CN" altLang="en-US" sz="2800" b="1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67080" y="3525469"/>
            <a:ext cx="49241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>
              <a:lnSpc>
                <a:spcPct val="150000"/>
              </a:lnSpc>
              <a:buNone/>
            </a:pP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沉淀业务知识，总结经验教训</a:t>
            </a:r>
            <a:endParaRPr lang="zh-CN" altLang="en-US" sz="2800"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algn="l" eaLnBrk="1">
              <a:lnSpc>
                <a:spcPct val="150000"/>
              </a:lnSpc>
              <a:buNone/>
            </a:pP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梳理</a:t>
            </a:r>
            <a:r>
              <a:rPr lang="en-US" altLang="zh-CN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/</a:t>
            </a: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录制各类业务讲解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文档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/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视频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30+</a:t>
            </a:r>
            <a:endParaRPr lang="en-US" altLang="zh-CN" sz="2800" b="1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  <a:p>
            <a:pPr algn="l" eaLnBrk="1">
              <a:lnSpc>
                <a:spcPct val="150000"/>
              </a:lnSpc>
              <a:buNone/>
            </a:pP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推动组员循环分享，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培养文档沉淀习惯与教学能力</a:t>
            </a:r>
            <a:endParaRPr lang="zh-CN" altLang="en-US" sz="2800" b="1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505" y="8662619"/>
            <a:ext cx="49241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>
              <a:lnSpc>
                <a:spcPct val="150000"/>
              </a:lnSpc>
              <a:buNone/>
            </a:pP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主</a:t>
            </a:r>
            <a:r>
              <a:rPr lang="en-US" altLang="zh-CN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R/</a:t>
            </a:r>
            <a:r>
              <a:rPr lang="zh-CN" altLang="en-US" sz="2800" b="1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协同各类大型需求交付或核心技术建设</a:t>
            </a: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，如：商带客、</a:t>
            </a:r>
            <a:r>
              <a:rPr lang="en-US" altLang="zh-CN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CRM2.0</a:t>
            </a: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、发布提效、故障演练、</a:t>
            </a:r>
            <a:r>
              <a:rPr lang="en-US" altLang="zh-CN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RDS</a:t>
            </a:r>
            <a:r>
              <a:rPr lang="zh-CN" altLang="en-US" sz="2800"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迁移等</a:t>
            </a:r>
            <a:endParaRPr lang="zh-CN" altLang="en-US" sz="280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367080" y="8662619"/>
            <a:ext cx="492415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800" spc="200" dirty="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调研过各类型团建</a:t>
            </a:r>
            <a:endParaRPr lang="zh-CN" altLang="en-US" sz="2800" spc="200" dirty="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800" spc="200" dirty="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组织过部门</a:t>
            </a:r>
            <a:r>
              <a:rPr lang="zh-CN" altLang="en-US" sz="2800" b="1" spc="200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团建活动</a:t>
            </a:r>
            <a:endParaRPr lang="zh-CN" altLang="en-US" sz="2800" b="1" spc="200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880" y="2141855"/>
            <a:ext cx="5792470" cy="41770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2010" y="2531110"/>
            <a:ext cx="5812155" cy="41338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465" y="2136775"/>
            <a:ext cx="6534150" cy="32670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7090" y="2651760"/>
            <a:ext cx="4572000" cy="4013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880" y="7909560"/>
            <a:ext cx="5868035" cy="3879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3465" y="7891145"/>
            <a:ext cx="5504815" cy="3727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27090" y="8893810"/>
            <a:ext cx="5470525" cy="34029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980" y="8291830"/>
            <a:ext cx="5802630" cy="405003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>
            <a:off x="146685" y="7105015"/>
            <a:ext cx="2400744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36974" y="6281102"/>
            <a:ext cx="57785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5</a:t>
            </a:r>
            <a:endParaRPr lang="en-US"/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47371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价值观建设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38481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3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价值观建设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cxnSp>
        <p:nvCxnSpPr>
          <p:cNvPr id="8" name="Straight Connector 59"/>
          <p:cNvCxnSpPr/>
          <p:nvPr/>
        </p:nvCxnSpPr>
        <p:spPr>
          <a:xfrm rot="21540000" flipV="1">
            <a:off x="1732280" y="8131175"/>
            <a:ext cx="1901190" cy="932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0"/>
          <p:cNvCxnSpPr/>
          <p:nvPr/>
        </p:nvCxnSpPr>
        <p:spPr>
          <a:xfrm flipV="1">
            <a:off x="4741545" y="6772275"/>
            <a:ext cx="1555115" cy="78359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61"/>
          <p:cNvCxnSpPr/>
          <p:nvPr/>
        </p:nvCxnSpPr>
        <p:spPr>
          <a:xfrm flipV="1">
            <a:off x="7393940" y="5363210"/>
            <a:ext cx="1711325" cy="8705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62"/>
          <p:cNvCxnSpPr/>
          <p:nvPr/>
        </p:nvCxnSpPr>
        <p:spPr>
          <a:xfrm rot="21540000" flipV="1">
            <a:off x="10153015" y="3877310"/>
            <a:ext cx="1901190" cy="932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63"/>
          <p:cNvSpPr/>
          <p:nvPr/>
        </p:nvSpPr>
        <p:spPr bwMode="auto">
          <a:xfrm>
            <a:off x="9188450" y="6163310"/>
            <a:ext cx="3769360" cy="2722880"/>
          </a:xfrm>
          <a:custGeom>
            <a:avLst/>
            <a:gdLst/>
            <a:ahLst/>
            <a:cxnLst>
              <a:cxn ang="0">
                <a:pos x="203" y="0"/>
              </a:cxn>
              <a:cxn ang="0">
                <a:pos x="193" y="27"/>
              </a:cxn>
              <a:cxn ang="0">
                <a:pos x="207" y="25"/>
              </a:cxn>
              <a:cxn ang="0">
                <a:pos x="175" y="112"/>
              </a:cxn>
              <a:cxn ang="0">
                <a:pos x="95" y="146"/>
              </a:cxn>
              <a:cxn ang="0">
                <a:pos x="15" y="114"/>
              </a:cxn>
              <a:cxn ang="0">
                <a:pos x="1" y="99"/>
              </a:cxn>
              <a:cxn ang="0">
                <a:pos x="0" y="100"/>
              </a:cxn>
              <a:cxn ang="0">
                <a:pos x="13" y="116"/>
              </a:cxn>
              <a:cxn ang="0">
                <a:pos x="176" y="113"/>
              </a:cxn>
              <a:cxn ang="0">
                <a:pos x="209" y="25"/>
              </a:cxn>
              <a:cxn ang="0">
                <a:pos x="222" y="23"/>
              </a:cxn>
              <a:cxn ang="0">
                <a:pos x="203" y="0"/>
              </a:cxn>
            </a:cxnLst>
            <a:rect l="0" t="0" r="r" b="b"/>
            <a:pathLst>
              <a:path w="222" h="160">
                <a:moveTo>
                  <a:pt x="203" y="0"/>
                </a:moveTo>
                <a:cubicBezTo>
                  <a:pt x="193" y="27"/>
                  <a:pt x="193" y="27"/>
                  <a:pt x="193" y="27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9" y="56"/>
                  <a:pt x="198" y="88"/>
                  <a:pt x="175" y="112"/>
                </a:cubicBezTo>
                <a:cubicBezTo>
                  <a:pt x="153" y="134"/>
                  <a:pt x="124" y="146"/>
                  <a:pt x="95" y="146"/>
                </a:cubicBezTo>
                <a:cubicBezTo>
                  <a:pt x="66" y="146"/>
                  <a:pt x="37" y="136"/>
                  <a:pt x="15" y="114"/>
                </a:cubicBezTo>
                <a:cubicBezTo>
                  <a:pt x="10" y="109"/>
                  <a:pt x="5" y="104"/>
                  <a:pt x="1" y="99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105"/>
                  <a:pt x="8" y="111"/>
                  <a:pt x="13" y="116"/>
                </a:cubicBezTo>
                <a:cubicBezTo>
                  <a:pt x="59" y="160"/>
                  <a:pt x="132" y="159"/>
                  <a:pt x="176" y="113"/>
                </a:cubicBezTo>
                <a:cubicBezTo>
                  <a:pt x="200" y="89"/>
                  <a:pt x="211" y="56"/>
                  <a:pt x="209" y="25"/>
                </a:cubicBezTo>
                <a:cubicBezTo>
                  <a:pt x="222" y="23"/>
                  <a:pt x="222" y="23"/>
                  <a:pt x="222" y="23"/>
                </a:cubicBezTo>
                <a:lnTo>
                  <a:pt x="203" y="0"/>
                </a:lnTo>
                <a:close/>
              </a:path>
            </a:pathLst>
          </a:custGeom>
          <a:solidFill>
            <a:srgbClr val="0064E6">
              <a:alpha val="65000"/>
            </a:srgbClr>
          </a:solidFill>
          <a:ln w="9525">
            <a:noFill/>
            <a:round/>
          </a:ln>
        </p:spPr>
        <p:txBody>
          <a:bodyPr anchor="ctr"/>
          <a:p>
            <a:pPr algn="ctr"/>
            <a:endParaRPr sz="24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8" name="Freeform: Shape 64"/>
          <p:cNvSpPr/>
          <p:nvPr/>
        </p:nvSpPr>
        <p:spPr bwMode="auto">
          <a:xfrm>
            <a:off x="3399155" y="8827135"/>
            <a:ext cx="3769360" cy="2722880"/>
          </a:xfrm>
          <a:custGeom>
            <a:avLst/>
            <a:gdLst/>
            <a:ahLst/>
            <a:cxnLst>
              <a:cxn ang="0">
                <a:pos x="204" y="0"/>
              </a:cxn>
              <a:cxn ang="0">
                <a:pos x="193" y="27"/>
              </a:cxn>
              <a:cxn ang="0">
                <a:pos x="207" y="25"/>
              </a:cxn>
              <a:cxn ang="0">
                <a:pos x="176" y="112"/>
              </a:cxn>
              <a:cxn ang="0">
                <a:pos x="96" y="146"/>
              </a:cxn>
              <a:cxn ang="0">
                <a:pos x="15" y="114"/>
              </a:cxn>
              <a:cxn ang="0">
                <a:pos x="2" y="99"/>
              </a:cxn>
              <a:cxn ang="0">
                <a:pos x="0" y="100"/>
              </a:cxn>
              <a:cxn ang="0">
                <a:pos x="14" y="116"/>
              </a:cxn>
              <a:cxn ang="0">
                <a:pos x="177" y="113"/>
              </a:cxn>
              <a:cxn ang="0">
                <a:pos x="209" y="25"/>
              </a:cxn>
              <a:cxn ang="0">
                <a:pos x="222" y="23"/>
              </a:cxn>
              <a:cxn ang="0">
                <a:pos x="204" y="0"/>
              </a:cxn>
            </a:cxnLst>
            <a:rect l="0" t="0" r="r" b="b"/>
            <a:pathLst>
              <a:path w="222" h="160">
                <a:moveTo>
                  <a:pt x="204" y="0"/>
                </a:moveTo>
                <a:cubicBezTo>
                  <a:pt x="193" y="27"/>
                  <a:pt x="193" y="27"/>
                  <a:pt x="193" y="27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9" y="56"/>
                  <a:pt x="199" y="88"/>
                  <a:pt x="176" y="112"/>
                </a:cubicBezTo>
                <a:cubicBezTo>
                  <a:pt x="154" y="134"/>
                  <a:pt x="125" y="146"/>
                  <a:pt x="96" y="146"/>
                </a:cubicBezTo>
                <a:cubicBezTo>
                  <a:pt x="67" y="146"/>
                  <a:pt x="38" y="136"/>
                  <a:pt x="15" y="114"/>
                </a:cubicBezTo>
                <a:cubicBezTo>
                  <a:pt x="10" y="109"/>
                  <a:pt x="6" y="104"/>
                  <a:pt x="2" y="99"/>
                </a:cubicBezTo>
                <a:cubicBezTo>
                  <a:pt x="0" y="100"/>
                  <a:pt x="0" y="100"/>
                  <a:pt x="0" y="100"/>
                </a:cubicBezTo>
                <a:cubicBezTo>
                  <a:pt x="4" y="105"/>
                  <a:pt x="9" y="111"/>
                  <a:pt x="14" y="116"/>
                </a:cubicBezTo>
                <a:cubicBezTo>
                  <a:pt x="60" y="160"/>
                  <a:pt x="133" y="159"/>
                  <a:pt x="177" y="113"/>
                </a:cubicBezTo>
                <a:cubicBezTo>
                  <a:pt x="201" y="89"/>
                  <a:pt x="212" y="56"/>
                  <a:pt x="209" y="25"/>
                </a:cubicBezTo>
                <a:cubicBezTo>
                  <a:pt x="222" y="23"/>
                  <a:pt x="222" y="23"/>
                  <a:pt x="222" y="23"/>
                </a:cubicBezTo>
                <a:lnTo>
                  <a:pt x="204" y="0"/>
                </a:lnTo>
                <a:close/>
              </a:path>
            </a:pathLst>
          </a:custGeom>
          <a:solidFill>
            <a:srgbClr val="0064E6"/>
          </a:solidFill>
          <a:ln w="9525">
            <a:noFill/>
            <a:round/>
          </a:ln>
        </p:spPr>
        <p:txBody>
          <a:bodyPr anchor="ctr"/>
          <a:p>
            <a:pPr algn="ctr"/>
            <a:endParaRPr sz="24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9" name="Group 65"/>
          <p:cNvGrpSpPr/>
          <p:nvPr/>
        </p:nvGrpSpPr>
        <p:grpSpPr>
          <a:xfrm rot="0">
            <a:off x="8802370" y="4294505"/>
            <a:ext cx="1612265" cy="1583690"/>
            <a:chOff x="5228990" y="1578048"/>
            <a:chExt cx="526908" cy="517554"/>
          </a:xfrm>
        </p:grpSpPr>
        <p:sp>
          <p:nvSpPr>
            <p:cNvPr id="56" name="Oval 66"/>
            <p:cNvSpPr/>
            <p:nvPr/>
          </p:nvSpPr>
          <p:spPr bwMode="auto">
            <a:xfrm>
              <a:off x="5228990" y="1578048"/>
              <a:ext cx="526908" cy="517554"/>
            </a:xfrm>
            <a:prstGeom prst="ellipse">
              <a:avLst/>
            </a:prstGeom>
            <a:solidFill>
              <a:srgbClr val="0064E6">
                <a:alpha val="76000"/>
              </a:srgbClr>
            </a:solidFill>
            <a:ln w="1905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p>
              <a:pPr algn="ctr"/>
              <a:endParaRPr sz="24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grpSp>
          <p:nvGrpSpPr>
            <p:cNvPr id="57" name="Group 67"/>
            <p:cNvGrpSpPr/>
            <p:nvPr/>
          </p:nvGrpSpPr>
          <p:grpSpPr>
            <a:xfrm>
              <a:off x="5358338" y="1714211"/>
              <a:ext cx="268204" cy="24525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58" name="Rectangle 68"/>
              <p:cNvSpPr/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59" name="Rectangle 69"/>
              <p:cNvSpPr/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60" name="Rectangle 70"/>
              <p:cNvSpPr/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61" name="Rectangle 74"/>
              <p:cNvSpPr/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62" name="Freeform: Shape 75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</p:grpSp>
      </p:grpSp>
      <p:grpSp>
        <p:nvGrpSpPr>
          <p:cNvPr id="20" name="Group 79"/>
          <p:cNvGrpSpPr/>
          <p:nvPr/>
        </p:nvGrpSpPr>
        <p:grpSpPr>
          <a:xfrm rot="0">
            <a:off x="11764645" y="2811145"/>
            <a:ext cx="1583690" cy="1583690"/>
            <a:chOff x="6197571" y="1093168"/>
            <a:chExt cx="517554" cy="517554"/>
          </a:xfrm>
        </p:grpSpPr>
        <p:sp>
          <p:nvSpPr>
            <p:cNvPr id="52" name="Oval 80"/>
            <p:cNvSpPr/>
            <p:nvPr/>
          </p:nvSpPr>
          <p:spPr bwMode="auto">
            <a:xfrm>
              <a:off x="6197571" y="1093168"/>
              <a:ext cx="517554" cy="517554"/>
            </a:xfrm>
            <a:prstGeom prst="ellipse">
              <a:avLst/>
            </a:prstGeom>
            <a:solidFill>
              <a:srgbClr val="0064E6"/>
            </a:solidFill>
            <a:ln w="1905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p>
              <a:pPr algn="ctr"/>
              <a:endParaRPr sz="24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grpSp>
          <p:nvGrpSpPr>
            <p:cNvPr id="53" name="Group 86"/>
            <p:cNvGrpSpPr/>
            <p:nvPr/>
          </p:nvGrpSpPr>
          <p:grpSpPr>
            <a:xfrm>
              <a:off x="6337933" y="1204619"/>
              <a:ext cx="236825" cy="294653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54" name="Freeform: Shape 87"/>
              <p:cNvSpPr/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55" name="Freeform: Shape 88"/>
              <p:cNvSpPr/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</p:grpSp>
      </p:grpSp>
      <p:grpSp>
        <p:nvGrpSpPr>
          <p:cNvPr id="21" name="Group 89"/>
          <p:cNvGrpSpPr/>
          <p:nvPr/>
        </p:nvGrpSpPr>
        <p:grpSpPr>
          <a:xfrm rot="0">
            <a:off x="6039485" y="5704840"/>
            <a:ext cx="1583690" cy="1602105"/>
            <a:chOff x="4325979" y="2038730"/>
            <a:chExt cx="517554" cy="523788"/>
          </a:xfrm>
        </p:grpSpPr>
        <p:sp>
          <p:nvSpPr>
            <p:cNvPr id="48" name="Oval 90"/>
            <p:cNvSpPr/>
            <p:nvPr/>
          </p:nvSpPr>
          <p:spPr bwMode="auto">
            <a:xfrm>
              <a:off x="4325979" y="2038730"/>
              <a:ext cx="517554" cy="523788"/>
            </a:xfrm>
            <a:prstGeom prst="ellipse">
              <a:avLst/>
            </a:prstGeom>
            <a:solidFill>
              <a:srgbClr val="0064E6">
                <a:alpha val="81000"/>
              </a:srgbClr>
            </a:solidFill>
            <a:ln w="1905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p>
              <a:pPr algn="ctr"/>
              <a:endParaRPr sz="24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grpSp>
          <p:nvGrpSpPr>
            <p:cNvPr id="49" name="Group 118"/>
            <p:cNvGrpSpPr/>
            <p:nvPr/>
          </p:nvGrpSpPr>
          <p:grpSpPr>
            <a:xfrm>
              <a:off x="4440743" y="2155974"/>
              <a:ext cx="288027" cy="289301"/>
              <a:chOff x="3249814" y="1657349"/>
              <a:chExt cx="523900" cy="526219"/>
            </a:xfrm>
            <a:solidFill>
              <a:schemeClr val="bg1"/>
            </a:solidFill>
          </p:grpSpPr>
          <p:sp>
            <p:nvSpPr>
              <p:cNvPr id="50" name="Freeform: Shape 119"/>
              <p:cNvSpPr/>
              <p:nvPr/>
            </p:nvSpPr>
            <p:spPr bwMode="auto">
              <a:xfrm>
                <a:off x="3249814" y="1657349"/>
                <a:ext cx="523900" cy="526219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  <p:sp>
            <p:nvSpPr>
              <p:cNvPr id="51" name="Freeform: Shape 120"/>
              <p:cNvSpPr/>
              <p:nvPr/>
            </p:nvSpPr>
            <p:spPr bwMode="auto">
              <a:xfrm>
                <a:off x="3463083" y="1738483"/>
                <a:ext cx="122862" cy="12518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latin typeface="汉仪雅酷黑 65W" panose="020B0604020202020204" pitchFamily="34" charset="-122"/>
                  <a:ea typeface="汉仪雅酷黑 65W" panose="020B0604020202020204" pitchFamily="34" charset="-122"/>
                </a:endParaRPr>
              </a:p>
            </p:txBody>
          </p:sp>
        </p:grpSp>
      </p:grpSp>
      <p:grpSp>
        <p:nvGrpSpPr>
          <p:cNvPr id="22" name="Group 131"/>
          <p:cNvGrpSpPr/>
          <p:nvPr/>
        </p:nvGrpSpPr>
        <p:grpSpPr>
          <a:xfrm rot="0">
            <a:off x="3388995" y="7045960"/>
            <a:ext cx="1583690" cy="1592580"/>
            <a:chOff x="3459284" y="2477149"/>
            <a:chExt cx="517554" cy="520674"/>
          </a:xfrm>
        </p:grpSpPr>
        <p:sp>
          <p:nvSpPr>
            <p:cNvPr id="37" name="Oval 132"/>
            <p:cNvSpPr/>
            <p:nvPr/>
          </p:nvSpPr>
          <p:spPr bwMode="auto">
            <a:xfrm>
              <a:off x="3459284" y="2477149"/>
              <a:ext cx="517554" cy="520674"/>
            </a:xfrm>
            <a:prstGeom prst="ellipse">
              <a:avLst/>
            </a:prstGeom>
            <a:solidFill>
              <a:srgbClr val="0064E6"/>
            </a:solidFill>
            <a:ln w="1905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p>
              <a:pPr algn="ctr"/>
              <a:endParaRPr sz="24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8" name="Freeform: Shape 133"/>
            <p:cNvSpPr/>
            <p:nvPr/>
          </p:nvSpPr>
          <p:spPr bwMode="auto">
            <a:xfrm>
              <a:off x="3582120" y="2611009"/>
              <a:ext cx="271883" cy="252955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p>
              <a:pPr algn="ctr"/>
              <a:endParaRPr sz="24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23" name="Cube 138"/>
          <p:cNvSpPr/>
          <p:nvPr/>
        </p:nvSpPr>
        <p:spPr bwMode="auto">
          <a:xfrm>
            <a:off x="2774950" y="9119235"/>
            <a:ext cx="2853055" cy="1179830"/>
          </a:xfrm>
          <a:prstGeom prst="cube">
            <a:avLst>
              <a:gd name="adj" fmla="val 37500"/>
            </a:avLst>
          </a:prstGeom>
          <a:solidFill>
            <a:srgbClr val="0064E6"/>
          </a:solidFill>
          <a:ln w="9525">
            <a:noFill/>
            <a:round/>
          </a:ln>
          <a:scene3d>
            <a:camera prst="orthographicFront">
              <a:rot lat="1200000" lon="0" rev="0"/>
            </a:camera>
            <a:lightRig rig="threePt" dir="t"/>
          </a:scene3d>
        </p:spPr>
        <p:txBody>
          <a:bodyPr vert="horz" wrap="none" lIns="121920" tIns="60960" rIns="121920" bIns="60960" anchor="ctr" anchorCtr="1" compatLnSpc="1">
            <a:norm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Plan</a:t>
            </a:r>
            <a:r>
              <a:rPr lang="zh-CN" altLang="en-US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：计划</a:t>
            </a:r>
            <a:endParaRPr lang="zh-CN" altLang="en-US" sz="2400" b="1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25" name="Cube 144"/>
          <p:cNvSpPr/>
          <p:nvPr/>
        </p:nvSpPr>
        <p:spPr bwMode="auto">
          <a:xfrm flipH="1" flipV="1">
            <a:off x="8272145" y="6366510"/>
            <a:ext cx="2794000" cy="1179830"/>
          </a:xfrm>
          <a:prstGeom prst="cube">
            <a:avLst>
              <a:gd name="adj" fmla="val 27750"/>
            </a:avLst>
          </a:prstGeom>
          <a:solidFill>
            <a:srgbClr val="0064E6">
              <a:alpha val="76000"/>
            </a:srgbClr>
          </a:solidFill>
          <a:ln w="9525">
            <a:noFill/>
            <a:round/>
          </a:ln>
          <a:scene3d>
            <a:camera prst="orthographicFront">
              <a:rot lat="1800000" lon="0" rev="0"/>
            </a:camera>
            <a:lightRig rig="threePt" dir="t"/>
          </a:scene3d>
        </p:spPr>
        <p:txBody>
          <a:bodyPr anchor="ctr"/>
          <a:p>
            <a:pPr algn="ctr"/>
            <a:endParaRPr sz="24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6" name="Cube 147"/>
          <p:cNvSpPr/>
          <p:nvPr/>
        </p:nvSpPr>
        <p:spPr bwMode="auto">
          <a:xfrm flipH="1" flipV="1">
            <a:off x="11224260" y="4905375"/>
            <a:ext cx="2794000" cy="1179830"/>
          </a:xfrm>
          <a:prstGeom prst="cube">
            <a:avLst>
              <a:gd name="adj" fmla="val 27750"/>
            </a:avLst>
          </a:prstGeom>
          <a:solidFill>
            <a:srgbClr val="0064E6"/>
          </a:solidFill>
          <a:ln w="9525">
            <a:noFill/>
            <a:round/>
          </a:ln>
          <a:scene3d>
            <a:camera prst="orthographicFront">
              <a:rot lat="1800000" lon="0" rev="0"/>
            </a:camera>
            <a:lightRig rig="threePt" dir="t"/>
          </a:scene3d>
        </p:spPr>
        <p:txBody>
          <a:bodyPr anchor="ctr"/>
          <a:p>
            <a:pPr algn="ctr"/>
            <a:endParaRPr sz="24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8600440" y="6529705"/>
            <a:ext cx="2465705" cy="568325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Check</a:t>
            </a:r>
            <a:r>
              <a:rPr lang="zh-CN" altLang="en-US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：检查</a:t>
            </a:r>
            <a:endParaRPr lang="zh-CN" altLang="en-US" sz="2400" b="1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32" name="Rectangle 73"/>
          <p:cNvSpPr/>
          <p:nvPr/>
        </p:nvSpPr>
        <p:spPr>
          <a:xfrm>
            <a:off x="11574780" y="5067300"/>
            <a:ext cx="2465705" cy="568325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Action</a:t>
            </a:r>
            <a:r>
              <a:rPr lang="zh-CN" altLang="en-US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：处理</a:t>
            </a:r>
            <a:endParaRPr lang="zh-CN" altLang="en-US" sz="2400" b="1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33" name="Cube 138"/>
          <p:cNvSpPr/>
          <p:nvPr/>
        </p:nvSpPr>
        <p:spPr bwMode="auto">
          <a:xfrm>
            <a:off x="5523230" y="7595235"/>
            <a:ext cx="2853055" cy="1179830"/>
          </a:xfrm>
          <a:prstGeom prst="cube">
            <a:avLst>
              <a:gd name="adj" fmla="val 37500"/>
            </a:avLst>
          </a:prstGeom>
          <a:solidFill>
            <a:srgbClr val="0064E6">
              <a:alpha val="75000"/>
            </a:srgbClr>
          </a:solidFill>
          <a:ln w="9525">
            <a:noFill/>
            <a:round/>
          </a:ln>
          <a:scene3d>
            <a:camera prst="orthographicFront">
              <a:rot lat="1200000" lon="0" rev="0"/>
            </a:camera>
            <a:lightRig rig="threePt" dir="t"/>
          </a:scene3d>
        </p:spPr>
        <p:txBody>
          <a:bodyPr vert="horz" wrap="none" lIns="121920" tIns="60960" rIns="121920" bIns="60960" anchor="ctr" anchorCtr="1" compatLnSpc="1">
            <a:norm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Do</a:t>
            </a:r>
            <a:r>
              <a:rPr lang="zh-CN" altLang="en-US" sz="2400" b="1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：执行</a:t>
            </a:r>
            <a:endParaRPr lang="zh-CN" altLang="en-US" sz="2400" b="1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16934815" y="4441825"/>
            <a:ext cx="302895" cy="3073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3" h="5585">
                <a:moveTo>
                  <a:pt x="1" y="921"/>
                </a:moveTo>
                <a:lnTo>
                  <a:pt x="0" y="896"/>
                </a:lnTo>
                <a:lnTo>
                  <a:pt x="0" y="872"/>
                </a:lnTo>
                <a:cubicBezTo>
                  <a:pt x="-11" y="378"/>
                  <a:pt x="526" y="-11"/>
                  <a:pt x="880" y="0"/>
                </a:cubicBezTo>
                <a:lnTo>
                  <a:pt x="899" y="0"/>
                </a:lnTo>
                <a:lnTo>
                  <a:pt x="921" y="1"/>
                </a:lnTo>
                <a:lnTo>
                  <a:pt x="3035" y="1"/>
                </a:lnTo>
                <a:lnTo>
                  <a:pt x="3035" y="660"/>
                </a:lnTo>
                <a:lnTo>
                  <a:pt x="1063" y="660"/>
                </a:lnTo>
                <a:lnTo>
                  <a:pt x="1053" y="660"/>
                </a:lnTo>
                <a:lnTo>
                  <a:pt x="1043" y="660"/>
                </a:lnTo>
                <a:cubicBezTo>
                  <a:pt x="844" y="654"/>
                  <a:pt x="648" y="873"/>
                  <a:pt x="654" y="1049"/>
                </a:cubicBezTo>
                <a:lnTo>
                  <a:pt x="654" y="1058"/>
                </a:lnTo>
                <a:lnTo>
                  <a:pt x="654" y="1069"/>
                </a:lnTo>
                <a:lnTo>
                  <a:pt x="654" y="4515"/>
                </a:lnTo>
                <a:lnTo>
                  <a:pt x="654" y="4525"/>
                </a:lnTo>
                <a:lnTo>
                  <a:pt x="654" y="4535"/>
                </a:lnTo>
                <a:cubicBezTo>
                  <a:pt x="647" y="4734"/>
                  <a:pt x="867" y="4931"/>
                  <a:pt x="1042" y="4925"/>
                </a:cubicBezTo>
                <a:lnTo>
                  <a:pt x="1052" y="4925"/>
                </a:lnTo>
                <a:lnTo>
                  <a:pt x="1063" y="4924"/>
                </a:lnTo>
                <a:lnTo>
                  <a:pt x="4460" y="4924"/>
                </a:lnTo>
                <a:lnTo>
                  <a:pt x="4470" y="4924"/>
                </a:lnTo>
                <a:lnTo>
                  <a:pt x="4480" y="4925"/>
                </a:lnTo>
                <a:cubicBezTo>
                  <a:pt x="4679" y="4931"/>
                  <a:pt x="4875" y="4711"/>
                  <a:pt x="4869" y="4536"/>
                </a:cubicBezTo>
                <a:lnTo>
                  <a:pt x="4869" y="4526"/>
                </a:lnTo>
                <a:lnTo>
                  <a:pt x="4869" y="4515"/>
                </a:lnTo>
                <a:lnTo>
                  <a:pt x="4869" y="2423"/>
                </a:lnTo>
                <a:lnTo>
                  <a:pt x="5522" y="2423"/>
                </a:lnTo>
                <a:lnTo>
                  <a:pt x="5522" y="4664"/>
                </a:lnTo>
                <a:lnTo>
                  <a:pt x="5523" y="4688"/>
                </a:lnTo>
                <a:lnTo>
                  <a:pt x="5523" y="4712"/>
                </a:lnTo>
                <a:cubicBezTo>
                  <a:pt x="5534" y="5207"/>
                  <a:pt x="4997" y="5596"/>
                  <a:pt x="4643" y="5585"/>
                </a:cubicBezTo>
                <a:lnTo>
                  <a:pt x="4624" y="5584"/>
                </a:lnTo>
                <a:lnTo>
                  <a:pt x="4602" y="5584"/>
                </a:lnTo>
                <a:lnTo>
                  <a:pt x="921" y="5584"/>
                </a:lnTo>
                <a:lnTo>
                  <a:pt x="896" y="5585"/>
                </a:lnTo>
                <a:lnTo>
                  <a:pt x="872" y="5585"/>
                </a:lnTo>
                <a:cubicBezTo>
                  <a:pt x="378" y="5596"/>
                  <a:pt x="-11" y="5059"/>
                  <a:pt x="0" y="4705"/>
                </a:cubicBezTo>
                <a:lnTo>
                  <a:pt x="0" y="4686"/>
                </a:lnTo>
                <a:lnTo>
                  <a:pt x="1" y="4664"/>
                </a:lnTo>
                <a:lnTo>
                  <a:pt x="1" y="921"/>
                </a:lnTo>
                <a:close/>
                <a:moveTo>
                  <a:pt x="2404" y="2822"/>
                </a:moveTo>
                <a:lnTo>
                  <a:pt x="2404" y="3113"/>
                </a:lnTo>
                <a:lnTo>
                  <a:pt x="2708" y="3113"/>
                </a:lnTo>
                <a:lnTo>
                  <a:pt x="4747" y="1073"/>
                </a:lnTo>
                <a:lnTo>
                  <a:pt x="4450" y="776"/>
                </a:lnTo>
                <a:lnTo>
                  <a:pt x="2404" y="2822"/>
                </a:lnTo>
                <a:close/>
                <a:moveTo>
                  <a:pt x="2949" y="3719"/>
                </a:moveTo>
                <a:lnTo>
                  <a:pt x="2949" y="3727"/>
                </a:lnTo>
                <a:lnTo>
                  <a:pt x="1799" y="3727"/>
                </a:lnTo>
                <a:lnTo>
                  <a:pt x="1799" y="2698"/>
                </a:lnTo>
                <a:lnTo>
                  <a:pt x="1799" y="2698"/>
                </a:lnTo>
                <a:lnTo>
                  <a:pt x="1799" y="2698"/>
                </a:lnTo>
                <a:cubicBezTo>
                  <a:pt x="1799" y="2699"/>
                  <a:pt x="1797" y="2663"/>
                  <a:pt x="1797" y="2656"/>
                </a:cubicBezTo>
                <a:lnTo>
                  <a:pt x="1797" y="2655"/>
                </a:lnTo>
                <a:lnTo>
                  <a:pt x="1797" y="2655"/>
                </a:lnTo>
                <a:lnTo>
                  <a:pt x="1797" y="2655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8" y="2643"/>
                </a:lnTo>
                <a:lnTo>
                  <a:pt x="1798" y="2633"/>
                </a:lnTo>
                <a:lnTo>
                  <a:pt x="1799" y="2622"/>
                </a:lnTo>
                <a:lnTo>
                  <a:pt x="1799" y="2619"/>
                </a:lnTo>
                <a:lnTo>
                  <a:pt x="1799" y="2568"/>
                </a:lnTo>
                <a:lnTo>
                  <a:pt x="1807" y="2568"/>
                </a:lnTo>
                <a:cubicBezTo>
                  <a:pt x="1817" y="2489"/>
                  <a:pt x="1880" y="2387"/>
                  <a:pt x="1922" y="2352"/>
                </a:cubicBezTo>
                <a:lnTo>
                  <a:pt x="4149" y="125"/>
                </a:lnTo>
                <a:cubicBezTo>
                  <a:pt x="4222" y="37"/>
                  <a:pt x="4365" y="-2"/>
                  <a:pt x="4444" y="0"/>
                </a:cubicBezTo>
                <a:lnTo>
                  <a:pt x="4449" y="0"/>
                </a:lnTo>
                <a:lnTo>
                  <a:pt x="4453" y="0"/>
                </a:lnTo>
                <a:lnTo>
                  <a:pt x="4458" y="0"/>
                </a:lnTo>
                <a:lnTo>
                  <a:pt x="4464" y="0"/>
                </a:lnTo>
                <a:cubicBezTo>
                  <a:pt x="4574" y="-2"/>
                  <a:pt x="4705" y="66"/>
                  <a:pt x="4755" y="125"/>
                </a:cubicBezTo>
                <a:lnTo>
                  <a:pt x="5399" y="769"/>
                </a:lnTo>
                <a:cubicBezTo>
                  <a:pt x="5486" y="842"/>
                  <a:pt x="5525" y="984"/>
                  <a:pt x="5523" y="1063"/>
                </a:cubicBezTo>
                <a:lnTo>
                  <a:pt x="5523" y="1068"/>
                </a:lnTo>
                <a:lnTo>
                  <a:pt x="5523" y="1072"/>
                </a:lnTo>
                <a:lnTo>
                  <a:pt x="5523" y="1077"/>
                </a:lnTo>
                <a:lnTo>
                  <a:pt x="5523" y="1083"/>
                </a:lnTo>
                <a:cubicBezTo>
                  <a:pt x="5525" y="1193"/>
                  <a:pt x="5457" y="1324"/>
                  <a:pt x="5398" y="1374"/>
                </a:cubicBezTo>
                <a:lnTo>
                  <a:pt x="3171" y="3602"/>
                </a:lnTo>
                <a:cubicBezTo>
                  <a:pt x="3117" y="3670"/>
                  <a:pt x="2992" y="3715"/>
                  <a:pt x="2949" y="3719"/>
                </a:cubicBezTo>
                <a:close/>
              </a:path>
            </a:pathLst>
          </a:custGeom>
          <a:solidFill>
            <a:srgbClr val="006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17385030" y="4304665"/>
            <a:ext cx="308165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p>
            <a:pPr algn="l"/>
            <a:r>
              <a:rPr lang="zh-CN" altLang="en-US" sz="3200" b="1" dirty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持续学习</a:t>
            </a:r>
            <a:endParaRPr lang="zh-CN" altLang="en-US" sz="3200" b="1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6" name="文本框 40"/>
          <p:cNvSpPr txBox="1"/>
          <p:nvPr/>
        </p:nvSpPr>
        <p:spPr>
          <a:xfrm>
            <a:off x="16849725" y="5189220"/>
            <a:ext cx="5257165" cy="117475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sz="2400"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保持开放的心态，对标学习，提升认知，用更优的方法解决问题，不断复盘迭代</a:t>
            </a:r>
            <a:endParaRPr lang="zh-CN" altLang="en-US" sz="2400" dirty="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16934815" y="7331710"/>
            <a:ext cx="302895" cy="3073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3" h="5585">
                <a:moveTo>
                  <a:pt x="1" y="921"/>
                </a:moveTo>
                <a:lnTo>
                  <a:pt x="0" y="896"/>
                </a:lnTo>
                <a:lnTo>
                  <a:pt x="0" y="872"/>
                </a:lnTo>
                <a:cubicBezTo>
                  <a:pt x="-11" y="378"/>
                  <a:pt x="526" y="-11"/>
                  <a:pt x="880" y="0"/>
                </a:cubicBezTo>
                <a:lnTo>
                  <a:pt x="899" y="0"/>
                </a:lnTo>
                <a:lnTo>
                  <a:pt x="921" y="1"/>
                </a:lnTo>
                <a:lnTo>
                  <a:pt x="3035" y="1"/>
                </a:lnTo>
                <a:lnTo>
                  <a:pt x="3035" y="660"/>
                </a:lnTo>
                <a:lnTo>
                  <a:pt x="1063" y="660"/>
                </a:lnTo>
                <a:lnTo>
                  <a:pt x="1053" y="660"/>
                </a:lnTo>
                <a:lnTo>
                  <a:pt x="1043" y="660"/>
                </a:lnTo>
                <a:cubicBezTo>
                  <a:pt x="844" y="654"/>
                  <a:pt x="648" y="873"/>
                  <a:pt x="654" y="1049"/>
                </a:cubicBezTo>
                <a:lnTo>
                  <a:pt x="654" y="1058"/>
                </a:lnTo>
                <a:lnTo>
                  <a:pt x="654" y="1069"/>
                </a:lnTo>
                <a:lnTo>
                  <a:pt x="654" y="4515"/>
                </a:lnTo>
                <a:lnTo>
                  <a:pt x="654" y="4525"/>
                </a:lnTo>
                <a:lnTo>
                  <a:pt x="654" y="4535"/>
                </a:lnTo>
                <a:cubicBezTo>
                  <a:pt x="647" y="4734"/>
                  <a:pt x="867" y="4931"/>
                  <a:pt x="1042" y="4925"/>
                </a:cubicBezTo>
                <a:lnTo>
                  <a:pt x="1052" y="4925"/>
                </a:lnTo>
                <a:lnTo>
                  <a:pt x="1063" y="4924"/>
                </a:lnTo>
                <a:lnTo>
                  <a:pt x="4460" y="4924"/>
                </a:lnTo>
                <a:lnTo>
                  <a:pt x="4470" y="4924"/>
                </a:lnTo>
                <a:lnTo>
                  <a:pt x="4480" y="4925"/>
                </a:lnTo>
                <a:cubicBezTo>
                  <a:pt x="4679" y="4931"/>
                  <a:pt x="4875" y="4711"/>
                  <a:pt x="4869" y="4536"/>
                </a:cubicBezTo>
                <a:lnTo>
                  <a:pt x="4869" y="4526"/>
                </a:lnTo>
                <a:lnTo>
                  <a:pt x="4869" y="4515"/>
                </a:lnTo>
                <a:lnTo>
                  <a:pt x="4869" y="2423"/>
                </a:lnTo>
                <a:lnTo>
                  <a:pt x="5522" y="2423"/>
                </a:lnTo>
                <a:lnTo>
                  <a:pt x="5522" y="4664"/>
                </a:lnTo>
                <a:lnTo>
                  <a:pt x="5523" y="4688"/>
                </a:lnTo>
                <a:lnTo>
                  <a:pt x="5523" y="4712"/>
                </a:lnTo>
                <a:cubicBezTo>
                  <a:pt x="5534" y="5207"/>
                  <a:pt x="4997" y="5596"/>
                  <a:pt x="4643" y="5585"/>
                </a:cubicBezTo>
                <a:lnTo>
                  <a:pt x="4624" y="5584"/>
                </a:lnTo>
                <a:lnTo>
                  <a:pt x="4602" y="5584"/>
                </a:lnTo>
                <a:lnTo>
                  <a:pt x="921" y="5584"/>
                </a:lnTo>
                <a:lnTo>
                  <a:pt x="896" y="5585"/>
                </a:lnTo>
                <a:lnTo>
                  <a:pt x="872" y="5585"/>
                </a:lnTo>
                <a:cubicBezTo>
                  <a:pt x="378" y="5596"/>
                  <a:pt x="-11" y="5059"/>
                  <a:pt x="0" y="4705"/>
                </a:cubicBezTo>
                <a:lnTo>
                  <a:pt x="0" y="4686"/>
                </a:lnTo>
                <a:lnTo>
                  <a:pt x="1" y="4664"/>
                </a:lnTo>
                <a:lnTo>
                  <a:pt x="1" y="921"/>
                </a:lnTo>
                <a:close/>
                <a:moveTo>
                  <a:pt x="2404" y="2822"/>
                </a:moveTo>
                <a:lnTo>
                  <a:pt x="2404" y="3113"/>
                </a:lnTo>
                <a:lnTo>
                  <a:pt x="2708" y="3113"/>
                </a:lnTo>
                <a:lnTo>
                  <a:pt x="4747" y="1073"/>
                </a:lnTo>
                <a:lnTo>
                  <a:pt x="4450" y="776"/>
                </a:lnTo>
                <a:lnTo>
                  <a:pt x="2404" y="2822"/>
                </a:lnTo>
                <a:close/>
                <a:moveTo>
                  <a:pt x="2949" y="3719"/>
                </a:moveTo>
                <a:lnTo>
                  <a:pt x="2949" y="3727"/>
                </a:lnTo>
                <a:lnTo>
                  <a:pt x="1799" y="3727"/>
                </a:lnTo>
                <a:lnTo>
                  <a:pt x="1799" y="2698"/>
                </a:lnTo>
                <a:lnTo>
                  <a:pt x="1799" y="2698"/>
                </a:lnTo>
                <a:lnTo>
                  <a:pt x="1799" y="2698"/>
                </a:lnTo>
                <a:cubicBezTo>
                  <a:pt x="1799" y="2699"/>
                  <a:pt x="1797" y="2663"/>
                  <a:pt x="1797" y="2656"/>
                </a:cubicBezTo>
                <a:lnTo>
                  <a:pt x="1797" y="2655"/>
                </a:lnTo>
                <a:lnTo>
                  <a:pt x="1797" y="2655"/>
                </a:lnTo>
                <a:lnTo>
                  <a:pt x="1797" y="2655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8" y="2643"/>
                </a:lnTo>
                <a:lnTo>
                  <a:pt x="1798" y="2633"/>
                </a:lnTo>
                <a:lnTo>
                  <a:pt x="1799" y="2622"/>
                </a:lnTo>
                <a:lnTo>
                  <a:pt x="1799" y="2619"/>
                </a:lnTo>
                <a:lnTo>
                  <a:pt x="1799" y="2568"/>
                </a:lnTo>
                <a:lnTo>
                  <a:pt x="1807" y="2568"/>
                </a:lnTo>
                <a:cubicBezTo>
                  <a:pt x="1817" y="2489"/>
                  <a:pt x="1880" y="2387"/>
                  <a:pt x="1922" y="2352"/>
                </a:cubicBezTo>
                <a:lnTo>
                  <a:pt x="4149" y="125"/>
                </a:lnTo>
                <a:cubicBezTo>
                  <a:pt x="4222" y="37"/>
                  <a:pt x="4365" y="-2"/>
                  <a:pt x="4444" y="0"/>
                </a:cubicBezTo>
                <a:lnTo>
                  <a:pt x="4449" y="0"/>
                </a:lnTo>
                <a:lnTo>
                  <a:pt x="4453" y="0"/>
                </a:lnTo>
                <a:lnTo>
                  <a:pt x="4458" y="0"/>
                </a:lnTo>
                <a:lnTo>
                  <a:pt x="4464" y="0"/>
                </a:lnTo>
                <a:cubicBezTo>
                  <a:pt x="4574" y="-2"/>
                  <a:pt x="4705" y="66"/>
                  <a:pt x="4755" y="125"/>
                </a:cubicBezTo>
                <a:lnTo>
                  <a:pt x="5399" y="769"/>
                </a:lnTo>
                <a:cubicBezTo>
                  <a:pt x="5486" y="842"/>
                  <a:pt x="5525" y="984"/>
                  <a:pt x="5523" y="1063"/>
                </a:cubicBezTo>
                <a:lnTo>
                  <a:pt x="5523" y="1068"/>
                </a:lnTo>
                <a:lnTo>
                  <a:pt x="5523" y="1072"/>
                </a:lnTo>
                <a:lnTo>
                  <a:pt x="5523" y="1077"/>
                </a:lnTo>
                <a:lnTo>
                  <a:pt x="5523" y="1083"/>
                </a:lnTo>
                <a:cubicBezTo>
                  <a:pt x="5525" y="1193"/>
                  <a:pt x="5457" y="1324"/>
                  <a:pt x="5398" y="1374"/>
                </a:cubicBezTo>
                <a:lnTo>
                  <a:pt x="3171" y="3602"/>
                </a:lnTo>
                <a:cubicBezTo>
                  <a:pt x="3117" y="3670"/>
                  <a:pt x="2992" y="3715"/>
                  <a:pt x="2949" y="3719"/>
                </a:cubicBezTo>
                <a:close/>
              </a:path>
            </a:pathLst>
          </a:custGeom>
          <a:solidFill>
            <a:srgbClr val="006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17385030" y="7205345"/>
            <a:ext cx="140906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p>
            <a:pPr algn="l"/>
            <a:r>
              <a:rPr lang="zh-CN" altLang="en-US" sz="3200" dirty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</a:t>
            </a:r>
            <a:endParaRPr lang="zh-CN" altLang="en-US" sz="32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0" name="文本框 40"/>
          <p:cNvSpPr txBox="1"/>
          <p:nvPr/>
        </p:nvSpPr>
        <p:spPr>
          <a:xfrm>
            <a:off x="16934815" y="8080375"/>
            <a:ext cx="5257165" cy="80581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汉仪雅酷黑 65W" panose="020B0604020202020204" pitchFamily="34" charset="-122"/>
                <a:ea typeface="汉仪雅酷黑 65W" panose="020B0604020202020204" pitchFamily="34" charset="-122"/>
                <a:sym typeface="Helvetica"/>
              </a:rPr>
              <a:t>测试技术更多样</a:t>
            </a:r>
            <a:endParaRPr lang="zh-CN" altLang="en-US" sz="2400">
              <a:latin typeface="汉仪雅酷黑 65W" panose="020B0604020202020204" pitchFamily="34" charset="-122"/>
              <a:ea typeface="汉仪雅酷黑 65W" panose="020B0604020202020204" pitchFamily="34" charset="-122"/>
              <a:sym typeface="Helvetica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汉仪雅酷黑 65W" panose="020B0604020202020204" pitchFamily="34" charset="-122"/>
                <a:ea typeface="汉仪雅酷黑 65W" panose="020B0604020202020204" pitchFamily="34" charset="-122"/>
                <a:sym typeface="Helvetica"/>
              </a:rPr>
              <a:t>管理水平更卓越</a:t>
            </a:r>
            <a:endParaRPr lang="zh-CN" altLang="en-US" sz="2400">
              <a:latin typeface="汉仪雅酷黑 65W" panose="020B0604020202020204" pitchFamily="34" charset="-122"/>
              <a:ea typeface="汉仪雅酷黑 65W" panose="020B0604020202020204" pitchFamily="34" charset="-122"/>
              <a:sym typeface="Helvetica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019905" y="9642475"/>
            <a:ext cx="302895" cy="30734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3" h="5585">
                <a:moveTo>
                  <a:pt x="1" y="921"/>
                </a:moveTo>
                <a:lnTo>
                  <a:pt x="0" y="896"/>
                </a:lnTo>
                <a:lnTo>
                  <a:pt x="0" y="872"/>
                </a:lnTo>
                <a:cubicBezTo>
                  <a:pt x="-11" y="378"/>
                  <a:pt x="526" y="-11"/>
                  <a:pt x="880" y="0"/>
                </a:cubicBezTo>
                <a:lnTo>
                  <a:pt x="899" y="0"/>
                </a:lnTo>
                <a:lnTo>
                  <a:pt x="921" y="1"/>
                </a:lnTo>
                <a:lnTo>
                  <a:pt x="3035" y="1"/>
                </a:lnTo>
                <a:lnTo>
                  <a:pt x="3035" y="660"/>
                </a:lnTo>
                <a:lnTo>
                  <a:pt x="1063" y="660"/>
                </a:lnTo>
                <a:lnTo>
                  <a:pt x="1053" y="660"/>
                </a:lnTo>
                <a:lnTo>
                  <a:pt x="1043" y="660"/>
                </a:lnTo>
                <a:cubicBezTo>
                  <a:pt x="844" y="654"/>
                  <a:pt x="648" y="873"/>
                  <a:pt x="654" y="1049"/>
                </a:cubicBezTo>
                <a:lnTo>
                  <a:pt x="654" y="1058"/>
                </a:lnTo>
                <a:lnTo>
                  <a:pt x="654" y="1069"/>
                </a:lnTo>
                <a:lnTo>
                  <a:pt x="654" y="4515"/>
                </a:lnTo>
                <a:lnTo>
                  <a:pt x="654" y="4525"/>
                </a:lnTo>
                <a:lnTo>
                  <a:pt x="654" y="4535"/>
                </a:lnTo>
                <a:cubicBezTo>
                  <a:pt x="647" y="4734"/>
                  <a:pt x="867" y="4931"/>
                  <a:pt x="1042" y="4925"/>
                </a:cubicBezTo>
                <a:lnTo>
                  <a:pt x="1052" y="4925"/>
                </a:lnTo>
                <a:lnTo>
                  <a:pt x="1063" y="4924"/>
                </a:lnTo>
                <a:lnTo>
                  <a:pt x="4460" y="4924"/>
                </a:lnTo>
                <a:lnTo>
                  <a:pt x="4470" y="4924"/>
                </a:lnTo>
                <a:lnTo>
                  <a:pt x="4480" y="4925"/>
                </a:lnTo>
                <a:cubicBezTo>
                  <a:pt x="4679" y="4931"/>
                  <a:pt x="4875" y="4711"/>
                  <a:pt x="4869" y="4536"/>
                </a:cubicBezTo>
                <a:lnTo>
                  <a:pt x="4869" y="4526"/>
                </a:lnTo>
                <a:lnTo>
                  <a:pt x="4869" y="4515"/>
                </a:lnTo>
                <a:lnTo>
                  <a:pt x="4869" y="2423"/>
                </a:lnTo>
                <a:lnTo>
                  <a:pt x="5522" y="2423"/>
                </a:lnTo>
                <a:lnTo>
                  <a:pt x="5522" y="4664"/>
                </a:lnTo>
                <a:lnTo>
                  <a:pt x="5523" y="4688"/>
                </a:lnTo>
                <a:lnTo>
                  <a:pt x="5523" y="4712"/>
                </a:lnTo>
                <a:cubicBezTo>
                  <a:pt x="5534" y="5207"/>
                  <a:pt x="4997" y="5596"/>
                  <a:pt x="4643" y="5585"/>
                </a:cubicBezTo>
                <a:lnTo>
                  <a:pt x="4624" y="5584"/>
                </a:lnTo>
                <a:lnTo>
                  <a:pt x="4602" y="5584"/>
                </a:lnTo>
                <a:lnTo>
                  <a:pt x="921" y="5584"/>
                </a:lnTo>
                <a:lnTo>
                  <a:pt x="896" y="5585"/>
                </a:lnTo>
                <a:lnTo>
                  <a:pt x="872" y="5585"/>
                </a:lnTo>
                <a:cubicBezTo>
                  <a:pt x="378" y="5596"/>
                  <a:pt x="-11" y="5059"/>
                  <a:pt x="0" y="4705"/>
                </a:cubicBezTo>
                <a:lnTo>
                  <a:pt x="0" y="4686"/>
                </a:lnTo>
                <a:lnTo>
                  <a:pt x="1" y="4664"/>
                </a:lnTo>
                <a:lnTo>
                  <a:pt x="1" y="921"/>
                </a:lnTo>
                <a:close/>
                <a:moveTo>
                  <a:pt x="2404" y="2822"/>
                </a:moveTo>
                <a:lnTo>
                  <a:pt x="2404" y="3113"/>
                </a:lnTo>
                <a:lnTo>
                  <a:pt x="2708" y="3113"/>
                </a:lnTo>
                <a:lnTo>
                  <a:pt x="4747" y="1073"/>
                </a:lnTo>
                <a:lnTo>
                  <a:pt x="4450" y="776"/>
                </a:lnTo>
                <a:lnTo>
                  <a:pt x="2404" y="2822"/>
                </a:lnTo>
                <a:close/>
                <a:moveTo>
                  <a:pt x="2949" y="3719"/>
                </a:moveTo>
                <a:lnTo>
                  <a:pt x="2949" y="3727"/>
                </a:lnTo>
                <a:lnTo>
                  <a:pt x="1799" y="3727"/>
                </a:lnTo>
                <a:lnTo>
                  <a:pt x="1799" y="2698"/>
                </a:lnTo>
                <a:lnTo>
                  <a:pt x="1799" y="2698"/>
                </a:lnTo>
                <a:lnTo>
                  <a:pt x="1799" y="2698"/>
                </a:lnTo>
                <a:cubicBezTo>
                  <a:pt x="1799" y="2699"/>
                  <a:pt x="1797" y="2663"/>
                  <a:pt x="1797" y="2656"/>
                </a:cubicBezTo>
                <a:lnTo>
                  <a:pt x="1797" y="2655"/>
                </a:lnTo>
                <a:lnTo>
                  <a:pt x="1797" y="2655"/>
                </a:lnTo>
                <a:lnTo>
                  <a:pt x="1797" y="2655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8" y="2643"/>
                </a:lnTo>
                <a:lnTo>
                  <a:pt x="1798" y="2633"/>
                </a:lnTo>
                <a:lnTo>
                  <a:pt x="1799" y="2622"/>
                </a:lnTo>
                <a:lnTo>
                  <a:pt x="1799" y="2619"/>
                </a:lnTo>
                <a:lnTo>
                  <a:pt x="1799" y="2568"/>
                </a:lnTo>
                <a:lnTo>
                  <a:pt x="1807" y="2568"/>
                </a:lnTo>
                <a:cubicBezTo>
                  <a:pt x="1817" y="2489"/>
                  <a:pt x="1880" y="2387"/>
                  <a:pt x="1922" y="2352"/>
                </a:cubicBezTo>
                <a:lnTo>
                  <a:pt x="4149" y="125"/>
                </a:lnTo>
                <a:cubicBezTo>
                  <a:pt x="4222" y="37"/>
                  <a:pt x="4365" y="-2"/>
                  <a:pt x="4444" y="0"/>
                </a:cubicBezTo>
                <a:lnTo>
                  <a:pt x="4449" y="0"/>
                </a:lnTo>
                <a:lnTo>
                  <a:pt x="4453" y="0"/>
                </a:lnTo>
                <a:lnTo>
                  <a:pt x="4458" y="0"/>
                </a:lnTo>
                <a:lnTo>
                  <a:pt x="4464" y="0"/>
                </a:lnTo>
                <a:cubicBezTo>
                  <a:pt x="4574" y="-2"/>
                  <a:pt x="4705" y="66"/>
                  <a:pt x="4755" y="125"/>
                </a:cubicBezTo>
                <a:lnTo>
                  <a:pt x="5399" y="769"/>
                </a:lnTo>
                <a:cubicBezTo>
                  <a:pt x="5486" y="842"/>
                  <a:pt x="5525" y="984"/>
                  <a:pt x="5523" y="1063"/>
                </a:cubicBezTo>
                <a:lnTo>
                  <a:pt x="5523" y="1068"/>
                </a:lnTo>
                <a:lnTo>
                  <a:pt x="5523" y="1072"/>
                </a:lnTo>
                <a:lnTo>
                  <a:pt x="5523" y="1077"/>
                </a:lnTo>
                <a:lnTo>
                  <a:pt x="5523" y="1083"/>
                </a:lnTo>
                <a:cubicBezTo>
                  <a:pt x="5525" y="1193"/>
                  <a:pt x="5457" y="1324"/>
                  <a:pt x="5398" y="1374"/>
                </a:cubicBezTo>
                <a:lnTo>
                  <a:pt x="3171" y="3602"/>
                </a:lnTo>
                <a:cubicBezTo>
                  <a:pt x="3117" y="3670"/>
                  <a:pt x="2992" y="3715"/>
                  <a:pt x="2949" y="3719"/>
                </a:cubicBezTo>
                <a:close/>
              </a:path>
            </a:pathLst>
          </a:custGeom>
          <a:solidFill>
            <a:srgbClr val="006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7385030" y="9516110"/>
            <a:ext cx="140906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p>
            <a:pPr algn="r"/>
            <a:r>
              <a:rPr lang="zh-CN" altLang="en-US" sz="3200" dirty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如何做</a:t>
            </a:r>
            <a:endParaRPr lang="zh-CN" altLang="en-US" sz="32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" name="文本框 40"/>
          <p:cNvSpPr txBox="1"/>
          <p:nvPr/>
        </p:nvSpPr>
        <p:spPr>
          <a:xfrm>
            <a:off x="16934815" y="10389870"/>
            <a:ext cx="5257165" cy="1544320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Helvetica"/>
              </a:rPr>
              <a:t>持续学习行业测试先进测试经验及技术，跳脱出传统测试方法框架</a:t>
            </a:r>
            <a:endParaRPr lang="zh-CN" altLang="en-US" sz="240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Helvetica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Helvetica"/>
              </a:rPr>
              <a:t>持续关注项目管理协会先进的管理理念，并结合实际工作转化落地</a:t>
            </a:r>
            <a:endParaRPr lang="zh-CN" altLang="en-US" sz="2400" dirty="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2054860"/>
            <a:ext cx="4943475" cy="3823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2558415"/>
            <a:ext cx="5017770" cy="3863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35" y="8766810"/>
            <a:ext cx="5734050" cy="3673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355" y="9256395"/>
            <a:ext cx="5770880" cy="3524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0" y="9595485"/>
            <a:ext cx="6075680" cy="327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75" y="9949815"/>
            <a:ext cx="6090920" cy="32435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891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1970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2736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3768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7307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44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335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481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1884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1130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4365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3231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36974" y="6281102"/>
            <a:ext cx="57785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6</a:t>
            </a:r>
            <a:endParaRPr lang="en-US"/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65913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个人优劣势分析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53467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7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smtClean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个人优劣势分析</a:t>
            </a:r>
            <a:endParaRPr lang="zh-CN" altLang="en-US" b="0" dirty="0" smtClean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9320" y="2907030"/>
            <a:ext cx="10429875" cy="4024630"/>
            <a:chOff x="973394" y="1454157"/>
            <a:chExt cx="4852219" cy="1596904"/>
          </a:xfrm>
        </p:grpSpPr>
        <p:sp>
          <p:nvSpPr>
            <p:cNvPr id="5" name="等腰三角形 4"/>
            <p:cNvSpPr/>
            <p:nvPr/>
          </p:nvSpPr>
          <p:spPr>
            <a:xfrm>
              <a:off x="4889499" y="1454157"/>
              <a:ext cx="228599" cy="228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3394" y="1592826"/>
              <a:ext cx="4852219" cy="145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007604" y="1454157"/>
              <a:ext cx="358636" cy="5127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542645" y="2978785"/>
            <a:ext cx="9703435" cy="3952240"/>
            <a:chOff x="973394" y="1454157"/>
            <a:chExt cx="4852219" cy="1849482"/>
          </a:xfrm>
        </p:grpSpPr>
        <p:sp>
          <p:nvSpPr>
            <p:cNvPr id="13" name="等腰三角形 12"/>
            <p:cNvSpPr/>
            <p:nvPr/>
          </p:nvSpPr>
          <p:spPr>
            <a:xfrm>
              <a:off x="4889499" y="1454157"/>
              <a:ext cx="228599" cy="2286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73394" y="1592826"/>
              <a:ext cx="4852219" cy="1710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003800" y="1454157"/>
              <a:ext cx="358775" cy="5714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75330" y="4314108"/>
            <a:ext cx="9026012" cy="201104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领导力强</a:t>
            </a:r>
            <a:endParaRPr lang="zh-CN" altLang="en-US" sz="3200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责任心重</a:t>
            </a:r>
            <a:endParaRPr lang="zh-CN" altLang="en-US" sz="3200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理论实践</a:t>
            </a:r>
            <a:endParaRPr lang="zh-CN" altLang="en-US" sz="3200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33602" y="4331260"/>
            <a:ext cx="9026012" cy="201104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一线业务工作场景不够熟悉</a:t>
            </a:r>
            <a:endParaRPr lang="zh-CN" altLang="en-US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技术视野相对偏窄</a:t>
            </a:r>
            <a:endParaRPr lang="zh-CN" altLang="en-US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细节处理不够缜密</a:t>
            </a:r>
            <a:endParaRPr lang="zh-CN" altLang="en-US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44" name="Oval 23"/>
          <p:cNvSpPr>
            <a:spLocks noChangeArrowheads="1"/>
          </p:cNvSpPr>
          <p:nvPr/>
        </p:nvSpPr>
        <p:spPr bwMode="auto">
          <a:xfrm>
            <a:off x="11675110" y="4025900"/>
            <a:ext cx="1539875" cy="14217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VS</a:t>
            </a:r>
            <a:endParaRPr kumimoji="0" lang="en-US" altLang="zh-CN" sz="5400" b="1" i="0" u="none" strike="noStrike" kern="0" cap="none" spc="0" normalizeH="0" baseline="0" noProof="1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7586345"/>
            <a:ext cx="24404320" cy="75565"/>
          </a:xfrm>
          <a:prstGeom prst="rect">
            <a:avLst/>
          </a:prstGeom>
          <a:solidFill>
            <a:srgbClr val="0064E6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j-cs"/>
              <a:sym typeface="Helvetic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75055" y="2872105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chemeClr val="accent3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优势</a:t>
            </a:r>
            <a:endParaRPr lang="zh-CN" altLang="en-US" sz="4000" dirty="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" name="箭头: V 形 16"/>
          <p:cNvSpPr/>
          <p:nvPr/>
        </p:nvSpPr>
        <p:spPr>
          <a:xfrm>
            <a:off x="3534351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3" name="箭头: V 形 52"/>
          <p:cNvSpPr/>
          <p:nvPr/>
        </p:nvSpPr>
        <p:spPr>
          <a:xfrm>
            <a:off x="3757213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4" name="箭头: V 形 53"/>
          <p:cNvSpPr/>
          <p:nvPr/>
        </p:nvSpPr>
        <p:spPr>
          <a:xfrm>
            <a:off x="3980075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5" name="箭头: V 形 54"/>
          <p:cNvSpPr/>
          <p:nvPr/>
        </p:nvSpPr>
        <p:spPr>
          <a:xfrm>
            <a:off x="4202936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4425798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8" name="箭头: V 形 57"/>
          <p:cNvSpPr/>
          <p:nvPr/>
        </p:nvSpPr>
        <p:spPr>
          <a:xfrm>
            <a:off x="4648659" y="308420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33780" y="2872740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chemeClr val="accent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劣势</a:t>
            </a:r>
            <a:endParaRPr lang="zh-CN" altLang="en-US" sz="4000" dirty="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8" name="箭头: V 形 16"/>
          <p:cNvSpPr/>
          <p:nvPr/>
        </p:nvSpPr>
        <p:spPr>
          <a:xfrm>
            <a:off x="16193076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9" name="箭头: V 形 52"/>
          <p:cNvSpPr/>
          <p:nvPr/>
        </p:nvSpPr>
        <p:spPr>
          <a:xfrm>
            <a:off x="16415938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0" name="箭头: V 形 53"/>
          <p:cNvSpPr/>
          <p:nvPr/>
        </p:nvSpPr>
        <p:spPr>
          <a:xfrm>
            <a:off x="16638800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1" name="箭头: V 形 54"/>
          <p:cNvSpPr/>
          <p:nvPr/>
        </p:nvSpPr>
        <p:spPr>
          <a:xfrm>
            <a:off x="16861661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4" name="箭头: V 形 56"/>
          <p:cNvSpPr/>
          <p:nvPr/>
        </p:nvSpPr>
        <p:spPr>
          <a:xfrm>
            <a:off x="17084523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30" name="箭头: V 形 57"/>
          <p:cNvSpPr/>
          <p:nvPr/>
        </p:nvSpPr>
        <p:spPr>
          <a:xfrm>
            <a:off x="17307384" y="308483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09320" y="8235950"/>
            <a:ext cx="10429875" cy="4024630"/>
            <a:chOff x="973394" y="1454157"/>
            <a:chExt cx="4852219" cy="1596904"/>
          </a:xfrm>
        </p:grpSpPr>
        <p:sp>
          <p:nvSpPr>
            <p:cNvPr id="32" name="等腰三角形 31"/>
            <p:cNvSpPr/>
            <p:nvPr/>
          </p:nvSpPr>
          <p:spPr>
            <a:xfrm>
              <a:off x="4889499" y="1454157"/>
              <a:ext cx="228599" cy="228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solidFill>
                  <a:schemeClr val="accent1">
                    <a:lumMod val="60000"/>
                    <a:lumOff val="40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73394" y="1592826"/>
              <a:ext cx="4852219" cy="145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007604" y="1454157"/>
              <a:ext cx="358636" cy="5132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542645" y="8307705"/>
            <a:ext cx="9703435" cy="3953510"/>
            <a:chOff x="973394" y="1454157"/>
            <a:chExt cx="4852219" cy="1849482"/>
          </a:xfrm>
        </p:grpSpPr>
        <p:sp>
          <p:nvSpPr>
            <p:cNvPr id="36" name="等腰三角形 35"/>
            <p:cNvSpPr/>
            <p:nvPr/>
          </p:nvSpPr>
          <p:spPr>
            <a:xfrm>
              <a:off x="4889499" y="1454157"/>
              <a:ext cx="228599" cy="2286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73394" y="1592826"/>
              <a:ext cx="4852219" cy="1710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003800" y="1454157"/>
              <a:ext cx="358775" cy="5714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04</a:t>
              </a:r>
              <a:endParaRPr lang="en-US" altLang="zh-CN" sz="24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075330" y="9643028"/>
            <a:ext cx="9026012" cy="201104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租赁行业线上化，从</a:t>
            </a:r>
            <a:r>
              <a:rPr lang="en-US" altLang="zh-CN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0</a:t>
            </a: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到</a:t>
            </a:r>
            <a:r>
              <a:rPr lang="en-US" altLang="zh-CN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的体系建设和落地</a:t>
            </a:r>
            <a:endParaRPr lang="en-US" altLang="zh-CN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先进技术方案的实践</a:t>
            </a:r>
            <a:endParaRPr lang="zh-CN" altLang="en-US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先进方法论的验证</a:t>
            </a:r>
            <a:endParaRPr lang="zh-CN" altLang="en-US" sz="3200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733602" y="9660180"/>
            <a:ext cx="9026012" cy="201104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32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行业壁垒高，业务复杂度高，线上化难度大</a:t>
            </a:r>
            <a:endParaRPr lang="zh-CN" sz="32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32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先进技术试错成本大</a:t>
            </a:r>
            <a:endParaRPr lang="zh-CN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行业人才、技术储备相对薄弱</a:t>
            </a:r>
            <a:endParaRPr lang="zh-CN" altLang="en-US" sz="3200" dirty="0" smtClean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 bwMode="auto">
          <a:xfrm>
            <a:off x="11675110" y="9354820"/>
            <a:ext cx="1539875" cy="14217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VS</a:t>
            </a:r>
            <a:endParaRPr kumimoji="0" lang="en-US" altLang="zh-CN" sz="5400" b="1" i="0" u="none" strike="noStrike" kern="0" cap="none" spc="0" normalizeH="0" baseline="0" noProof="1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5055" y="8201025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chemeClr val="accent3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机遇</a:t>
            </a:r>
            <a:endParaRPr lang="zh-CN" altLang="en-US" sz="4000" dirty="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59" name="箭头: V 形 16"/>
          <p:cNvSpPr/>
          <p:nvPr/>
        </p:nvSpPr>
        <p:spPr>
          <a:xfrm>
            <a:off x="3534351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0" name="箭头: V 形 52"/>
          <p:cNvSpPr/>
          <p:nvPr/>
        </p:nvSpPr>
        <p:spPr>
          <a:xfrm>
            <a:off x="3757213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1" name="箭头: V 形 53"/>
          <p:cNvSpPr/>
          <p:nvPr/>
        </p:nvSpPr>
        <p:spPr>
          <a:xfrm>
            <a:off x="3980075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2" name="箭头: V 形 54"/>
          <p:cNvSpPr/>
          <p:nvPr/>
        </p:nvSpPr>
        <p:spPr>
          <a:xfrm>
            <a:off x="4202936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3" name="箭头: V 形 56"/>
          <p:cNvSpPr/>
          <p:nvPr/>
        </p:nvSpPr>
        <p:spPr>
          <a:xfrm>
            <a:off x="4425798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4" name="箭头: V 形 57"/>
          <p:cNvSpPr/>
          <p:nvPr/>
        </p:nvSpPr>
        <p:spPr>
          <a:xfrm>
            <a:off x="4648659" y="8413121"/>
            <a:ext cx="145344" cy="28575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3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3733780" y="8201660"/>
            <a:ext cx="5240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4000" dirty="0">
                <a:solidFill>
                  <a:schemeClr val="accent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rPr>
              <a:t>挑战</a:t>
            </a:r>
            <a:endParaRPr lang="zh-CN" altLang="en-US" sz="4000" dirty="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66" name="箭头: V 形 16"/>
          <p:cNvSpPr/>
          <p:nvPr/>
        </p:nvSpPr>
        <p:spPr>
          <a:xfrm>
            <a:off x="16193076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7" name="箭头: V 形 52"/>
          <p:cNvSpPr/>
          <p:nvPr/>
        </p:nvSpPr>
        <p:spPr>
          <a:xfrm>
            <a:off x="16415938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8" name="箭头: V 形 53"/>
          <p:cNvSpPr/>
          <p:nvPr/>
        </p:nvSpPr>
        <p:spPr>
          <a:xfrm>
            <a:off x="16638800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69" name="箭头: V 形 54"/>
          <p:cNvSpPr/>
          <p:nvPr/>
        </p:nvSpPr>
        <p:spPr>
          <a:xfrm>
            <a:off x="16861661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0" name="箭头: V 形 56"/>
          <p:cNvSpPr/>
          <p:nvPr/>
        </p:nvSpPr>
        <p:spPr>
          <a:xfrm>
            <a:off x="17084523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1" name="箭头: V 形 57"/>
          <p:cNvSpPr/>
          <p:nvPr/>
        </p:nvSpPr>
        <p:spPr>
          <a:xfrm>
            <a:off x="17307384" y="8413756"/>
            <a:ext cx="145344" cy="28575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accent5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6107869" y="5350883"/>
            <a:ext cx="424993" cy="7463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3" name="标题一"/>
          <p:cNvSpPr txBox="1"/>
          <p:nvPr/>
        </p:nvSpPr>
        <p:spPr>
          <a:xfrm>
            <a:off x="7076016" y="5330753"/>
            <a:ext cx="23368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8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自我简介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2"/>
          <p:cNvSpPr txBox="1"/>
          <p:nvPr/>
        </p:nvSpPr>
        <p:spPr>
          <a:xfrm>
            <a:off x="6107869" y="6755755"/>
            <a:ext cx="424993" cy="7463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8" name="3"/>
          <p:cNvSpPr txBox="1"/>
          <p:nvPr/>
        </p:nvSpPr>
        <p:spPr>
          <a:xfrm>
            <a:off x="15356649" y="5334806"/>
            <a:ext cx="381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4</a:t>
            </a:r>
            <a:endParaRPr lang="en-US"/>
          </a:p>
        </p:txBody>
      </p:sp>
      <p:pic>
        <p:nvPicPr>
          <p:cNvPr id="9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4287" y="5601060"/>
            <a:ext cx="296805" cy="29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4287" y="7005932"/>
            <a:ext cx="296805" cy="2968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1070" y="5588360"/>
            <a:ext cx="296805" cy="29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标题一"/>
          <p:cNvSpPr txBox="1"/>
          <p:nvPr/>
        </p:nvSpPr>
        <p:spPr>
          <a:xfrm>
            <a:off x="7076016" y="6723135"/>
            <a:ext cx="51308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8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工作业绩成果及表现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3" name="标题一"/>
          <p:cNvSpPr txBox="1"/>
          <p:nvPr/>
        </p:nvSpPr>
        <p:spPr>
          <a:xfrm>
            <a:off x="16302799" y="5309215"/>
            <a:ext cx="34544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8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组织建设成果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4" name="3"/>
          <p:cNvSpPr txBox="1"/>
          <p:nvPr/>
        </p:nvSpPr>
        <p:spPr>
          <a:xfrm>
            <a:off x="15356649" y="6768751"/>
            <a:ext cx="381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altLang="zh-CN" dirty="0"/>
              <a:t>5</a:t>
            </a:r>
            <a:endParaRPr dirty="0"/>
          </a:p>
        </p:txBody>
      </p:sp>
      <p:pic>
        <p:nvPicPr>
          <p:cNvPr id="15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1070" y="7022305"/>
            <a:ext cx="296805" cy="29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一"/>
          <p:cNvSpPr txBox="1"/>
          <p:nvPr/>
        </p:nvSpPr>
        <p:spPr>
          <a:xfrm>
            <a:off x="16302799" y="6743160"/>
            <a:ext cx="28956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8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价值观建设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" name="3"/>
          <p:cNvSpPr txBox="1"/>
          <p:nvPr/>
        </p:nvSpPr>
        <p:spPr>
          <a:xfrm>
            <a:off x="6129464" y="8141621"/>
            <a:ext cx="381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altLang="zh-CN" dirty="0"/>
              <a:t>3</a:t>
            </a:r>
            <a:endParaRPr dirty="0"/>
          </a:p>
        </p:txBody>
      </p:sp>
      <p:pic>
        <p:nvPicPr>
          <p:cNvPr id="6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885" y="8395175"/>
            <a:ext cx="296805" cy="29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标题一"/>
          <p:cNvSpPr txBox="1"/>
          <p:nvPr/>
        </p:nvSpPr>
        <p:spPr>
          <a:xfrm>
            <a:off x="7075614" y="8116030"/>
            <a:ext cx="4572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7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7" name="3"/>
          <p:cNvSpPr txBox="1"/>
          <p:nvPr/>
        </p:nvSpPr>
        <p:spPr>
          <a:xfrm>
            <a:off x="15287434" y="8118761"/>
            <a:ext cx="381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altLang="zh-CN" dirty="0"/>
              <a:t>6</a:t>
            </a:r>
            <a:endParaRPr dirty="0"/>
          </a:p>
        </p:txBody>
      </p:sp>
      <p:pic>
        <p:nvPicPr>
          <p:cNvPr id="18" name="公司ppt图标-08.png" descr="公司ppt图标-0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1855" y="8372315"/>
            <a:ext cx="296805" cy="29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标题一"/>
          <p:cNvSpPr txBox="1"/>
          <p:nvPr/>
        </p:nvSpPr>
        <p:spPr>
          <a:xfrm>
            <a:off x="16233584" y="8093170"/>
            <a:ext cx="40132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400" b="1">
                <a:solidFill>
                  <a:schemeClr val="accent1">
                    <a:lumOff val="-9977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lang="zh-CN" altLang="en-US" b="0" dirty="0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个人优劣势分析</a:t>
            </a:r>
            <a:endParaRPr lang="zh-CN" altLang="en-US" b="0" dirty="0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8453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0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应对劣势的改进措施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" name="Rectangle 1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357514" y="5504715"/>
            <a:ext cx="539287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4BBFD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Freeform 122"/>
          <p:cNvSpPr/>
          <p:nvPr>
            <p:custDataLst>
              <p:tags r:id="rId2"/>
            </p:custDataLst>
          </p:nvPr>
        </p:nvSpPr>
        <p:spPr bwMode="auto">
          <a:xfrm>
            <a:off x="16357514" y="2419123"/>
            <a:ext cx="5392870" cy="3610976"/>
          </a:xfrm>
          <a:custGeom>
            <a:avLst/>
            <a:gdLst>
              <a:gd name="T0" fmla="*/ 0 w 1312"/>
              <a:gd name="T1" fmla="*/ 0 h 1561"/>
              <a:gd name="T2" fmla="*/ 0 w 1312"/>
              <a:gd name="T3" fmla="*/ 1372 h 1561"/>
              <a:gd name="T4" fmla="*/ 903 w 1312"/>
              <a:gd name="T5" fmla="*/ 1372 h 1561"/>
              <a:gd name="T6" fmla="*/ 984 w 1312"/>
              <a:gd name="T7" fmla="*/ 1561 h 1561"/>
              <a:gd name="T8" fmla="*/ 1067 w 1312"/>
              <a:gd name="T9" fmla="*/ 1372 h 1561"/>
              <a:gd name="T10" fmla="*/ 1312 w 1312"/>
              <a:gd name="T11" fmla="*/ 1372 h 1561"/>
              <a:gd name="T12" fmla="*/ 1312 w 1312"/>
              <a:gd name="T13" fmla="*/ 0 h 1561"/>
              <a:gd name="T14" fmla="*/ 0 w 1312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2" h="1561">
                <a:moveTo>
                  <a:pt x="0" y="0"/>
                </a:moveTo>
                <a:lnTo>
                  <a:pt x="0" y="1372"/>
                </a:lnTo>
                <a:lnTo>
                  <a:pt x="903" y="1372"/>
                </a:lnTo>
                <a:lnTo>
                  <a:pt x="984" y="1561"/>
                </a:lnTo>
                <a:lnTo>
                  <a:pt x="1067" y="1372"/>
                </a:lnTo>
                <a:lnTo>
                  <a:pt x="1312" y="1372"/>
                </a:lnTo>
                <a:lnTo>
                  <a:pt x="1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6748086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多思考、多总结、多准备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制定大目标，分解小任务，风险管理，沟通汇报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+mn-ea"/>
              </a:rPr>
              <a:t>在整体中去找细节、发现细节，做事情前要心中有数，预先演习，避免遗漏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17355252" y="3434048"/>
            <a:ext cx="339740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细节处理不够缜密</a:t>
            </a:r>
            <a:endParaRPr lang="zh-CN" altLang="en-US" sz="4000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sp>
        <p:nvSpPr>
          <p:cNvPr id="24" name="Rectangle 1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39707" y="5504715"/>
            <a:ext cx="539698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C7312A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6" name="Freeform 116"/>
          <p:cNvSpPr/>
          <p:nvPr>
            <p:custDataLst>
              <p:tags r:id="rId6"/>
            </p:custDataLst>
          </p:nvPr>
        </p:nvSpPr>
        <p:spPr bwMode="auto">
          <a:xfrm>
            <a:off x="9539707" y="2419123"/>
            <a:ext cx="5396980" cy="3610976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9932335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多与来自各类大厂的同事进行交流，探讨技术类问题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遇到问题，多问为什么，找到主要问题，借鉴各大厂先进经验来解决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8"/>
            </p:custDataLst>
          </p:nvPr>
        </p:nvSpPr>
        <p:spPr>
          <a:xfrm>
            <a:off x="10539501" y="3434048"/>
            <a:ext cx="339740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技术视野相对偏窄</a:t>
            </a:r>
            <a:endParaRPr lang="zh-CN" altLang="en-US" sz="4000" b="1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9"/>
            </p:custDataLst>
          </p:nvPr>
        </p:nvGrpSpPr>
        <p:grpSpPr>
          <a:xfrm>
            <a:off x="18945112" y="6422597"/>
            <a:ext cx="217674" cy="843048"/>
            <a:chOff x="10665515" y="99379"/>
            <a:chExt cx="80718" cy="312623"/>
          </a:xfrm>
          <a:solidFill>
            <a:srgbClr val="4BBFDC"/>
          </a:solidFill>
        </p:grpSpPr>
        <p:sp>
          <p:nvSpPr>
            <p:cNvPr id="28" name="Rectangle 11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666156" y="255691"/>
              <a:ext cx="79437" cy="156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9" name="Rectangle 11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665515" y="178816"/>
              <a:ext cx="80718" cy="2331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0" name="Rectangle 12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666156" y="99379"/>
              <a:ext cx="79437" cy="312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1" name="Rectangle 1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667437" y="332565"/>
              <a:ext cx="76874" cy="79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25" name="Freeform 11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11718554" y="6341401"/>
            <a:ext cx="1005440" cy="1005436"/>
          </a:xfrm>
          <a:custGeom>
            <a:avLst/>
            <a:gdLst>
              <a:gd name="T0" fmla="*/ 118 w 140"/>
              <a:gd name="T1" fmla="*/ 22 h 140"/>
              <a:gd name="T2" fmla="*/ 38 w 140"/>
              <a:gd name="T3" fmla="*/ 22 h 140"/>
              <a:gd name="T4" fmla="*/ 28 w 140"/>
              <a:gd name="T5" fmla="*/ 89 h 140"/>
              <a:gd name="T6" fmla="*/ 0 w 140"/>
              <a:gd name="T7" fmla="*/ 117 h 140"/>
              <a:gd name="T8" fmla="*/ 23 w 140"/>
              <a:gd name="T9" fmla="*/ 140 h 140"/>
              <a:gd name="T10" fmla="*/ 52 w 140"/>
              <a:gd name="T11" fmla="*/ 112 h 140"/>
              <a:gd name="T12" fmla="*/ 118 w 140"/>
              <a:gd name="T13" fmla="*/ 102 h 140"/>
              <a:gd name="T14" fmla="*/ 118 w 140"/>
              <a:gd name="T15" fmla="*/ 22 h 140"/>
              <a:gd name="T16" fmla="*/ 100 w 140"/>
              <a:gd name="T17" fmla="*/ 83 h 140"/>
              <a:gd name="T18" fmla="*/ 78 w 140"/>
              <a:gd name="T19" fmla="*/ 92 h 140"/>
              <a:gd name="T20" fmla="*/ 57 w 140"/>
              <a:gd name="T21" fmla="*/ 83 h 140"/>
              <a:gd name="T22" fmla="*/ 48 w 140"/>
              <a:gd name="T23" fmla="*/ 62 h 140"/>
              <a:gd name="T24" fmla="*/ 57 w 140"/>
              <a:gd name="T25" fmla="*/ 41 h 140"/>
              <a:gd name="T26" fmla="*/ 78 w 140"/>
              <a:gd name="T27" fmla="*/ 32 h 140"/>
              <a:gd name="T28" fmla="*/ 100 w 140"/>
              <a:gd name="T29" fmla="*/ 41 h 140"/>
              <a:gd name="T30" fmla="*/ 108 w 140"/>
              <a:gd name="T31" fmla="*/ 62 h 140"/>
              <a:gd name="T32" fmla="*/ 100 w 140"/>
              <a:gd name="T33" fmla="*/ 8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40">
                <a:moveTo>
                  <a:pt x="118" y="22"/>
                </a:moveTo>
                <a:cubicBezTo>
                  <a:pt x="96" y="0"/>
                  <a:pt x="60" y="0"/>
                  <a:pt x="38" y="22"/>
                </a:cubicBezTo>
                <a:cubicBezTo>
                  <a:pt x="20" y="40"/>
                  <a:pt x="17" y="67"/>
                  <a:pt x="28" y="89"/>
                </a:cubicBezTo>
                <a:cubicBezTo>
                  <a:pt x="0" y="117"/>
                  <a:pt x="0" y="117"/>
                  <a:pt x="0" y="117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73" y="123"/>
                  <a:pt x="100" y="120"/>
                  <a:pt x="118" y="102"/>
                </a:cubicBezTo>
                <a:cubicBezTo>
                  <a:pt x="140" y="80"/>
                  <a:pt x="140" y="44"/>
                  <a:pt x="118" y="22"/>
                </a:cubicBezTo>
                <a:close/>
                <a:moveTo>
                  <a:pt x="100" y="83"/>
                </a:moveTo>
                <a:cubicBezTo>
                  <a:pt x="94" y="89"/>
                  <a:pt x="86" y="92"/>
                  <a:pt x="78" y="92"/>
                </a:cubicBezTo>
                <a:cubicBezTo>
                  <a:pt x="70" y="92"/>
                  <a:pt x="62" y="89"/>
                  <a:pt x="57" y="83"/>
                </a:cubicBezTo>
                <a:cubicBezTo>
                  <a:pt x="51" y="78"/>
                  <a:pt x="48" y="70"/>
                  <a:pt x="48" y="62"/>
                </a:cubicBezTo>
                <a:cubicBezTo>
                  <a:pt x="48" y="54"/>
                  <a:pt x="51" y="46"/>
                  <a:pt x="57" y="41"/>
                </a:cubicBezTo>
                <a:cubicBezTo>
                  <a:pt x="62" y="35"/>
                  <a:pt x="70" y="32"/>
                  <a:pt x="78" y="32"/>
                </a:cubicBezTo>
                <a:cubicBezTo>
                  <a:pt x="86" y="32"/>
                  <a:pt x="94" y="35"/>
                  <a:pt x="100" y="41"/>
                </a:cubicBezTo>
                <a:cubicBezTo>
                  <a:pt x="105" y="46"/>
                  <a:pt x="108" y="54"/>
                  <a:pt x="108" y="62"/>
                </a:cubicBezTo>
                <a:cubicBezTo>
                  <a:pt x="108" y="70"/>
                  <a:pt x="105" y="78"/>
                  <a:pt x="100" y="83"/>
                </a:cubicBez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0" name="Rectangle 1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721896" y="5504715"/>
            <a:ext cx="539698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E55D27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5" name="Freeform 113"/>
          <p:cNvSpPr/>
          <p:nvPr>
            <p:custDataLst>
              <p:tags r:id="rId16"/>
            </p:custDataLst>
          </p:nvPr>
        </p:nvSpPr>
        <p:spPr bwMode="auto">
          <a:xfrm>
            <a:off x="2721896" y="2419123"/>
            <a:ext cx="5396980" cy="3610976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E55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3114520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主动与业务沟通，获取对已上线功能使用体验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周期性参与到业务工作中，参加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“</a:t>
            </a: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听线会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”</a:t>
            </a: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，了解业务真实工作状态与痛点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3721690" y="3434048"/>
            <a:ext cx="339740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一线业务工作场景不够熟悉</a:t>
            </a:r>
            <a:endParaRPr lang="zh-CN" altLang="en-US" sz="4000" b="1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</p:txBody>
      </p:sp>
      <p:grpSp>
        <p:nvGrpSpPr>
          <p:cNvPr id="34" name="组合 33"/>
          <p:cNvGrpSpPr/>
          <p:nvPr>
            <p:custDataLst>
              <p:tags r:id="rId19"/>
            </p:custDataLst>
          </p:nvPr>
        </p:nvGrpSpPr>
        <p:grpSpPr>
          <a:xfrm>
            <a:off x="4661521" y="6422597"/>
            <a:ext cx="967431" cy="843048"/>
            <a:chOff x="6821797" y="99379"/>
            <a:chExt cx="358747" cy="312623"/>
          </a:xfrm>
          <a:solidFill>
            <a:srgbClr val="E55D27"/>
          </a:solidFill>
        </p:grpSpPr>
        <p:sp>
          <p:nvSpPr>
            <p:cNvPr id="17" name="Oval 1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903796" y="99379"/>
              <a:ext cx="194748" cy="1934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2" name="Freeform 112"/>
            <p:cNvSpPr/>
            <p:nvPr>
              <p:custDataLst>
                <p:tags r:id="rId21"/>
              </p:custDataLst>
            </p:nvPr>
          </p:nvSpPr>
          <p:spPr bwMode="auto">
            <a:xfrm>
              <a:off x="6821797" y="263378"/>
              <a:ext cx="358747" cy="148624"/>
            </a:xfrm>
            <a:custGeom>
              <a:avLst/>
              <a:gdLst>
                <a:gd name="T0" fmla="*/ 105 w 135"/>
                <a:gd name="T1" fmla="*/ 0 h 56"/>
                <a:gd name="T2" fmla="*/ 67 w 135"/>
                <a:gd name="T3" fmla="*/ 20 h 56"/>
                <a:gd name="T4" fmla="*/ 30 w 135"/>
                <a:gd name="T5" fmla="*/ 0 h 56"/>
                <a:gd name="T6" fmla="*/ 0 w 135"/>
                <a:gd name="T7" fmla="*/ 56 h 56"/>
                <a:gd name="T8" fmla="*/ 135 w 135"/>
                <a:gd name="T9" fmla="*/ 56 h 56"/>
                <a:gd name="T10" fmla="*/ 105 w 135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56">
                  <a:moveTo>
                    <a:pt x="105" y="0"/>
                  </a:moveTo>
                  <a:cubicBezTo>
                    <a:pt x="97" y="12"/>
                    <a:pt x="83" y="20"/>
                    <a:pt x="67" y="20"/>
                  </a:cubicBezTo>
                  <a:cubicBezTo>
                    <a:pt x="52" y="20"/>
                    <a:pt x="38" y="12"/>
                    <a:pt x="30" y="0"/>
                  </a:cubicBezTo>
                  <a:cubicBezTo>
                    <a:pt x="12" y="12"/>
                    <a:pt x="0" y="32"/>
                    <a:pt x="0" y="56"/>
                  </a:cubicBezTo>
                  <a:cubicBezTo>
                    <a:pt x="135" y="56"/>
                    <a:pt x="135" y="56"/>
                    <a:pt x="135" y="56"/>
                  </a:cubicBezTo>
                  <a:cubicBezTo>
                    <a:pt x="135" y="32"/>
                    <a:pt x="123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36" name="Rectangle 12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2938165" y="11837189"/>
            <a:ext cx="5464257" cy="324779"/>
          </a:xfrm>
          <a:prstGeom prst="rect">
            <a:avLst/>
          </a:pr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2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2" name="Rectangle 13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40122" y="11846476"/>
            <a:ext cx="5545524" cy="306208"/>
          </a:xfrm>
          <a:prstGeom prst="rect">
            <a:avLst/>
          </a:pr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2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4"/>
            </p:custDataLst>
          </p:nvPr>
        </p:nvGrpSpPr>
        <p:grpSpPr>
          <a:xfrm>
            <a:off x="18279658" y="11183729"/>
            <a:ext cx="1520250" cy="1527160"/>
            <a:chOff x="7667440" y="4743869"/>
            <a:chExt cx="563745" cy="566308"/>
          </a:xfrm>
        </p:grpSpPr>
        <p:sp>
          <p:nvSpPr>
            <p:cNvPr id="38" name="Oval 12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667440" y="4743869"/>
              <a:ext cx="563745" cy="566308"/>
            </a:xfrm>
            <a:prstGeom prst="ellipse">
              <a:avLst/>
            </a:prstGeom>
            <a:solidFill>
              <a:srgbClr val="4BB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9" name="Oval 12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696908" y="4774619"/>
              <a:ext cx="504808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7"/>
              </p:custDataLst>
            </p:nvPr>
          </p:nvSpPr>
          <p:spPr>
            <a:xfrm>
              <a:off x="7810939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3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8"/>
            </p:custDataLst>
          </p:nvPr>
        </p:nvGrpSpPr>
        <p:grpSpPr>
          <a:xfrm>
            <a:off x="11462879" y="11183729"/>
            <a:ext cx="1523705" cy="1527160"/>
            <a:chOff x="5814768" y="4743869"/>
            <a:chExt cx="565026" cy="566308"/>
          </a:xfrm>
        </p:grpSpPr>
        <p:sp>
          <p:nvSpPr>
            <p:cNvPr id="45" name="Oval 1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814768" y="4743869"/>
              <a:ext cx="565026" cy="566308"/>
            </a:xfrm>
            <a:prstGeom prst="ellipse">
              <a:avLst/>
            </a:prstGeom>
            <a:solidFill>
              <a:srgbClr val="C73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6" name="Oval 1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844237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1"/>
              </p:custDataLst>
            </p:nvPr>
          </p:nvSpPr>
          <p:spPr>
            <a:xfrm>
              <a:off x="5958906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2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32"/>
            </p:custDataLst>
          </p:nvPr>
        </p:nvGrpSpPr>
        <p:grpSpPr>
          <a:xfrm>
            <a:off x="4642637" y="11183729"/>
            <a:ext cx="1527160" cy="1527160"/>
            <a:chOff x="3960814" y="4743869"/>
            <a:chExt cx="566308" cy="566308"/>
          </a:xfrm>
        </p:grpSpPr>
        <p:sp>
          <p:nvSpPr>
            <p:cNvPr id="43" name="Oval 13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960814" y="4743869"/>
              <a:ext cx="566308" cy="566308"/>
            </a:xfrm>
            <a:prstGeom prst="ellipse">
              <a:avLst/>
            </a:prstGeom>
            <a:solidFill>
              <a:srgbClr val="E55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4" name="Oval 13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90924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5"/>
              </p:custDataLst>
            </p:nvPr>
          </p:nvSpPr>
          <p:spPr>
            <a:xfrm>
              <a:off x="4105594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68453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69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应对挑战的执行措施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" name="Rectangle 1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357514" y="5504715"/>
            <a:ext cx="539287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4BBFD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Freeform 122"/>
          <p:cNvSpPr/>
          <p:nvPr>
            <p:custDataLst>
              <p:tags r:id="rId2"/>
            </p:custDataLst>
          </p:nvPr>
        </p:nvSpPr>
        <p:spPr bwMode="auto">
          <a:xfrm>
            <a:off x="16357514" y="2419123"/>
            <a:ext cx="5392870" cy="3610976"/>
          </a:xfrm>
          <a:custGeom>
            <a:avLst/>
            <a:gdLst>
              <a:gd name="T0" fmla="*/ 0 w 1312"/>
              <a:gd name="T1" fmla="*/ 0 h 1561"/>
              <a:gd name="T2" fmla="*/ 0 w 1312"/>
              <a:gd name="T3" fmla="*/ 1372 h 1561"/>
              <a:gd name="T4" fmla="*/ 903 w 1312"/>
              <a:gd name="T5" fmla="*/ 1372 h 1561"/>
              <a:gd name="T6" fmla="*/ 984 w 1312"/>
              <a:gd name="T7" fmla="*/ 1561 h 1561"/>
              <a:gd name="T8" fmla="*/ 1067 w 1312"/>
              <a:gd name="T9" fmla="*/ 1372 h 1561"/>
              <a:gd name="T10" fmla="*/ 1312 w 1312"/>
              <a:gd name="T11" fmla="*/ 1372 h 1561"/>
              <a:gd name="T12" fmla="*/ 1312 w 1312"/>
              <a:gd name="T13" fmla="*/ 0 h 1561"/>
              <a:gd name="T14" fmla="*/ 0 w 1312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2" h="1561">
                <a:moveTo>
                  <a:pt x="0" y="0"/>
                </a:moveTo>
                <a:lnTo>
                  <a:pt x="0" y="1372"/>
                </a:lnTo>
                <a:lnTo>
                  <a:pt x="903" y="1372"/>
                </a:lnTo>
                <a:lnTo>
                  <a:pt x="984" y="1561"/>
                </a:lnTo>
                <a:lnTo>
                  <a:pt x="1067" y="1372"/>
                </a:lnTo>
                <a:lnTo>
                  <a:pt x="1312" y="1372"/>
                </a:lnTo>
                <a:lnTo>
                  <a:pt x="1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6748086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约好规范、定好流程</a:t>
            </a:r>
            <a:endParaRPr lang="zh-CN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沉淀知识、总结经验</a:t>
            </a:r>
            <a:endParaRPr lang="zh-CN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持续学习、始终创业</a:t>
            </a:r>
            <a:endParaRPr lang="zh-CN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做好人才培养，快速复制，团队形成梯度，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“</a:t>
            </a: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顶天立地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”</a:t>
            </a: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迎接一系列挑战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17355252" y="3434048"/>
            <a:ext cx="339740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行业人才、技术储备相对薄弱</a:t>
            </a:r>
            <a:endParaRPr lang="zh-CN" altLang="en-US" sz="4000" b="1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</p:txBody>
      </p:sp>
      <p:sp>
        <p:nvSpPr>
          <p:cNvPr id="24" name="Rectangle 1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39707" y="5504715"/>
            <a:ext cx="539698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C7312A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6" name="Freeform 116"/>
          <p:cNvSpPr/>
          <p:nvPr>
            <p:custDataLst>
              <p:tags r:id="rId6"/>
            </p:custDataLst>
          </p:nvPr>
        </p:nvSpPr>
        <p:spPr bwMode="auto">
          <a:xfrm>
            <a:off x="9539707" y="2419123"/>
            <a:ext cx="5396980" cy="3610976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9932335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充分调研同类型不同技术优劣势，结合实情进行技术选型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小范围实践或多技术多领域对比实践，以结果驱动技术选型落地</a:t>
            </a:r>
            <a:endParaRPr lang="zh-CN" altLang="en-US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8"/>
            </p:custDataLst>
          </p:nvPr>
        </p:nvSpPr>
        <p:spPr>
          <a:xfrm>
            <a:off x="10539501" y="3434048"/>
            <a:ext cx="339740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先进技术试错成本大</a:t>
            </a:r>
            <a:endParaRPr lang="zh-CN" altLang="en-US" sz="4000" b="1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9"/>
            </p:custDataLst>
          </p:nvPr>
        </p:nvGrpSpPr>
        <p:grpSpPr>
          <a:xfrm>
            <a:off x="18945112" y="6422597"/>
            <a:ext cx="217674" cy="843048"/>
            <a:chOff x="10665515" y="99379"/>
            <a:chExt cx="80718" cy="312623"/>
          </a:xfrm>
          <a:solidFill>
            <a:srgbClr val="4BBFDC"/>
          </a:solidFill>
        </p:grpSpPr>
        <p:sp>
          <p:nvSpPr>
            <p:cNvPr id="28" name="Rectangle 11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666156" y="255691"/>
              <a:ext cx="79437" cy="156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9" name="Rectangle 11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665515" y="178816"/>
              <a:ext cx="80718" cy="2331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0" name="Rectangle 12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666156" y="99379"/>
              <a:ext cx="79437" cy="312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1" name="Rectangle 1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667437" y="332565"/>
              <a:ext cx="76874" cy="79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25" name="Freeform 11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11718554" y="6341401"/>
            <a:ext cx="1005440" cy="1005436"/>
          </a:xfrm>
          <a:custGeom>
            <a:avLst/>
            <a:gdLst>
              <a:gd name="T0" fmla="*/ 118 w 140"/>
              <a:gd name="T1" fmla="*/ 22 h 140"/>
              <a:gd name="T2" fmla="*/ 38 w 140"/>
              <a:gd name="T3" fmla="*/ 22 h 140"/>
              <a:gd name="T4" fmla="*/ 28 w 140"/>
              <a:gd name="T5" fmla="*/ 89 h 140"/>
              <a:gd name="T6" fmla="*/ 0 w 140"/>
              <a:gd name="T7" fmla="*/ 117 h 140"/>
              <a:gd name="T8" fmla="*/ 23 w 140"/>
              <a:gd name="T9" fmla="*/ 140 h 140"/>
              <a:gd name="T10" fmla="*/ 52 w 140"/>
              <a:gd name="T11" fmla="*/ 112 h 140"/>
              <a:gd name="T12" fmla="*/ 118 w 140"/>
              <a:gd name="T13" fmla="*/ 102 h 140"/>
              <a:gd name="T14" fmla="*/ 118 w 140"/>
              <a:gd name="T15" fmla="*/ 22 h 140"/>
              <a:gd name="T16" fmla="*/ 100 w 140"/>
              <a:gd name="T17" fmla="*/ 83 h 140"/>
              <a:gd name="T18" fmla="*/ 78 w 140"/>
              <a:gd name="T19" fmla="*/ 92 h 140"/>
              <a:gd name="T20" fmla="*/ 57 w 140"/>
              <a:gd name="T21" fmla="*/ 83 h 140"/>
              <a:gd name="T22" fmla="*/ 48 w 140"/>
              <a:gd name="T23" fmla="*/ 62 h 140"/>
              <a:gd name="T24" fmla="*/ 57 w 140"/>
              <a:gd name="T25" fmla="*/ 41 h 140"/>
              <a:gd name="T26" fmla="*/ 78 w 140"/>
              <a:gd name="T27" fmla="*/ 32 h 140"/>
              <a:gd name="T28" fmla="*/ 100 w 140"/>
              <a:gd name="T29" fmla="*/ 41 h 140"/>
              <a:gd name="T30" fmla="*/ 108 w 140"/>
              <a:gd name="T31" fmla="*/ 62 h 140"/>
              <a:gd name="T32" fmla="*/ 100 w 140"/>
              <a:gd name="T33" fmla="*/ 8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40">
                <a:moveTo>
                  <a:pt x="118" y="22"/>
                </a:moveTo>
                <a:cubicBezTo>
                  <a:pt x="96" y="0"/>
                  <a:pt x="60" y="0"/>
                  <a:pt x="38" y="22"/>
                </a:cubicBezTo>
                <a:cubicBezTo>
                  <a:pt x="20" y="40"/>
                  <a:pt x="17" y="67"/>
                  <a:pt x="28" y="89"/>
                </a:cubicBezTo>
                <a:cubicBezTo>
                  <a:pt x="0" y="117"/>
                  <a:pt x="0" y="117"/>
                  <a:pt x="0" y="117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73" y="123"/>
                  <a:pt x="100" y="120"/>
                  <a:pt x="118" y="102"/>
                </a:cubicBezTo>
                <a:cubicBezTo>
                  <a:pt x="140" y="80"/>
                  <a:pt x="140" y="44"/>
                  <a:pt x="118" y="22"/>
                </a:cubicBezTo>
                <a:close/>
                <a:moveTo>
                  <a:pt x="100" y="83"/>
                </a:moveTo>
                <a:cubicBezTo>
                  <a:pt x="94" y="89"/>
                  <a:pt x="86" y="92"/>
                  <a:pt x="78" y="92"/>
                </a:cubicBezTo>
                <a:cubicBezTo>
                  <a:pt x="70" y="92"/>
                  <a:pt x="62" y="89"/>
                  <a:pt x="57" y="83"/>
                </a:cubicBezTo>
                <a:cubicBezTo>
                  <a:pt x="51" y="78"/>
                  <a:pt x="48" y="70"/>
                  <a:pt x="48" y="62"/>
                </a:cubicBezTo>
                <a:cubicBezTo>
                  <a:pt x="48" y="54"/>
                  <a:pt x="51" y="46"/>
                  <a:pt x="57" y="41"/>
                </a:cubicBezTo>
                <a:cubicBezTo>
                  <a:pt x="62" y="35"/>
                  <a:pt x="70" y="32"/>
                  <a:pt x="78" y="32"/>
                </a:cubicBezTo>
                <a:cubicBezTo>
                  <a:pt x="86" y="32"/>
                  <a:pt x="94" y="35"/>
                  <a:pt x="100" y="41"/>
                </a:cubicBezTo>
                <a:cubicBezTo>
                  <a:pt x="105" y="46"/>
                  <a:pt x="108" y="54"/>
                  <a:pt x="108" y="62"/>
                </a:cubicBezTo>
                <a:cubicBezTo>
                  <a:pt x="108" y="70"/>
                  <a:pt x="105" y="78"/>
                  <a:pt x="100" y="83"/>
                </a:cubicBez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0" name="Rectangle 1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721896" y="5504715"/>
            <a:ext cx="5396980" cy="6460283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E55D27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5" name="Freeform 113"/>
          <p:cNvSpPr/>
          <p:nvPr>
            <p:custDataLst>
              <p:tags r:id="rId16"/>
            </p:custDataLst>
          </p:nvPr>
        </p:nvSpPr>
        <p:spPr bwMode="auto">
          <a:xfrm>
            <a:off x="2721896" y="2419123"/>
            <a:ext cx="5396980" cy="3610976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E55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6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3114520" y="7599323"/>
            <a:ext cx="4611727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走进业务，了解痛点。增强数据意识，通过数据驱动产品迭代、赋能业务</a:t>
            </a:r>
            <a:endParaRPr lang="zh-CN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增强业务拆解能力，提升交付效率，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“</a:t>
            </a: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小步快跑</a:t>
            </a:r>
            <a:r>
              <a:rPr lang="en-US" alt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”</a:t>
            </a:r>
            <a:r>
              <a:rPr lang="zh-CN" sz="2800" smtClean="0">
                <a:solidFill>
                  <a:srgbClr val="59595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</a:rPr>
              <a:t>推进业务线上化</a:t>
            </a:r>
            <a:endParaRPr lang="zh-CN" sz="2800" smtClean="0">
              <a:solidFill>
                <a:srgbClr val="59595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3721690" y="3434048"/>
            <a:ext cx="3397405" cy="175323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 dirty="0" smtClean="0">
                <a:solidFill>
                  <a:srgbClr val="F8F8F8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行业壁垒高，业务复杂度高，线上化难度大</a:t>
            </a:r>
            <a:endParaRPr lang="zh-CN" altLang="en-US" sz="3600" dirty="0" smtClean="0">
              <a:solidFill>
                <a:srgbClr val="F8F8F8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+mn-ea"/>
            </a:endParaRPr>
          </a:p>
        </p:txBody>
      </p:sp>
      <p:grpSp>
        <p:nvGrpSpPr>
          <p:cNvPr id="34" name="组合 33"/>
          <p:cNvGrpSpPr/>
          <p:nvPr>
            <p:custDataLst>
              <p:tags r:id="rId19"/>
            </p:custDataLst>
          </p:nvPr>
        </p:nvGrpSpPr>
        <p:grpSpPr>
          <a:xfrm>
            <a:off x="4661521" y="6422597"/>
            <a:ext cx="967431" cy="843048"/>
            <a:chOff x="6821797" y="99379"/>
            <a:chExt cx="358747" cy="312623"/>
          </a:xfrm>
          <a:solidFill>
            <a:srgbClr val="E55D27"/>
          </a:solidFill>
        </p:grpSpPr>
        <p:sp>
          <p:nvSpPr>
            <p:cNvPr id="17" name="Oval 1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903796" y="99379"/>
              <a:ext cx="194748" cy="1934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2" name="Freeform 112"/>
            <p:cNvSpPr/>
            <p:nvPr>
              <p:custDataLst>
                <p:tags r:id="rId21"/>
              </p:custDataLst>
            </p:nvPr>
          </p:nvSpPr>
          <p:spPr bwMode="auto">
            <a:xfrm>
              <a:off x="6821797" y="263378"/>
              <a:ext cx="358747" cy="148624"/>
            </a:xfrm>
            <a:custGeom>
              <a:avLst/>
              <a:gdLst>
                <a:gd name="T0" fmla="*/ 105 w 135"/>
                <a:gd name="T1" fmla="*/ 0 h 56"/>
                <a:gd name="T2" fmla="*/ 67 w 135"/>
                <a:gd name="T3" fmla="*/ 20 h 56"/>
                <a:gd name="T4" fmla="*/ 30 w 135"/>
                <a:gd name="T5" fmla="*/ 0 h 56"/>
                <a:gd name="T6" fmla="*/ 0 w 135"/>
                <a:gd name="T7" fmla="*/ 56 h 56"/>
                <a:gd name="T8" fmla="*/ 135 w 135"/>
                <a:gd name="T9" fmla="*/ 56 h 56"/>
                <a:gd name="T10" fmla="*/ 105 w 135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56">
                  <a:moveTo>
                    <a:pt x="105" y="0"/>
                  </a:moveTo>
                  <a:cubicBezTo>
                    <a:pt x="97" y="12"/>
                    <a:pt x="83" y="20"/>
                    <a:pt x="67" y="20"/>
                  </a:cubicBezTo>
                  <a:cubicBezTo>
                    <a:pt x="52" y="20"/>
                    <a:pt x="38" y="12"/>
                    <a:pt x="30" y="0"/>
                  </a:cubicBezTo>
                  <a:cubicBezTo>
                    <a:pt x="12" y="12"/>
                    <a:pt x="0" y="32"/>
                    <a:pt x="0" y="56"/>
                  </a:cubicBezTo>
                  <a:cubicBezTo>
                    <a:pt x="135" y="56"/>
                    <a:pt x="135" y="56"/>
                    <a:pt x="135" y="56"/>
                  </a:cubicBezTo>
                  <a:cubicBezTo>
                    <a:pt x="135" y="32"/>
                    <a:pt x="123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36" name="Rectangle 12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2938165" y="11837189"/>
            <a:ext cx="5464257" cy="324779"/>
          </a:xfrm>
          <a:prstGeom prst="rect">
            <a:avLst/>
          </a:pr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2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2" name="Rectangle 13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40122" y="11846476"/>
            <a:ext cx="5545524" cy="306208"/>
          </a:xfrm>
          <a:prstGeom prst="rect">
            <a:avLst/>
          </a:pr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32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4"/>
            </p:custDataLst>
          </p:nvPr>
        </p:nvGrpSpPr>
        <p:grpSpPr>
          <a:xfrm>
            <a:off x="18279658" y="11183729"/>
            <a:ext cx="1520250" cy="1527160"/>
            <a:chOff x="7667440" y="4743869"/>
            <a:chExt cx="563745" cy="566308"/>
          </a:xfrm>
        </p:grpSpPr>
        <p:sp>
          <p:nvSpPr>
            <p:cNvPr id="38" name="Oval 12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667440" y="4743869"/>
              <a:ext cx="563745" cy="566308"/>
            </a:xfrm>
            <a:prstGeom prst="ellipse">
              <a:avLst/>
            </a:prstGeom>
            <a:solidFill>
              <a:srgbClr val="4BB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9" name="Oval 12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696908" y="4774619"/>
              <a:ext cx="504808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7"/>
              </p:custDataLst>
            </p:nvPr>
          </p:nvSpPr>
          <p:spPr>
            <a:xfrm>
              <a:off x="7810939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3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8"/>
            </p:custDataLst>
          </p:nvPr>
        </p:nvGrpSpPr>
        <p:grpSpPr>
          <a:xfrm>
            <a:off x="11462879" y="11183729"/>
            <a:ext cx="1523705" cy="1527160"/>
            <a:chOff x="5814768" y="4743869"/>
            <a:chExt cx="565026" cy="566308"/>
          </a:xfrm>
        </p:grpSpPr>
        <p:sp>
          <p:nvSpPr>
            <p:cNvPr id="45" name="Oval 1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814768" y="4743869"/>
              <a:ext cx="565026" cy="566308"/>
            </a:xfrm>
            <a:prstGeom prst="ellipse">
              <a:avLst/>
            </a:prstGeom>
            <a:solidFill>
              <a:srgbClr val="C73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6" name="Oval 1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844237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1"/>
              </p:custDataLst>
            </p:nvPr>
          </p:nvSpPr>
          <p:spPr>
            <a:xfrm>
              <a:off x="5958906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2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32"/>
            </p:custDataLst>
          </p:nvPr>
        </p:nvGrpSpPr>
        <p:grpSpPr>
          <a:xfrm>
            <a:off x="4642637" y="11183729"/>
            <a:ext cx="1527160" cy="1527160"/>
            <a:chOff x="3960814" y="4743869"/>
            <a:chExt cx="566308" cy="566308"/>
          </a:xfrm>
        </p:grpSpPr>
        <p:sp>
          <p:nvSpPr>
            <p:cNvPr id="43" name="Oval 13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960814" y="4743869"/>
              <a:ext cx="566308" cy="566308"/>
            </a:xfrm>
            <a:prstGeom prst="ellipse">
              <a:avLst/>
            </a:prstGeom>
            <a:solidFill>
              <a:srgbClr val="E55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44" name="Oval 13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90924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360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5"/>
              </p:custDataLst>
            </p:nvPr>
          </p:nvSpPr>
          <p:spPr>
            <a:xfrm>
              <a:off x="4105594" y="4908009"/>
              <a:ext cx="276748" cy="26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en-US" altLang="zh-CN" sz="4000" b="1" dirty="0"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4482465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68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最后我想说</a:t>
            </a:r>
            <a:r>
              <a:rPr lang="en-US" alt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...</a:t>
            </a:r>
            <a:endParaRPr lang="en-US" alt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" name="矩形: 圆角 27"/>
          <p:cNvSpPr/>
          <p:nvPr/>
        </p:nvSpPr>
        <p:spPr>
          <a:xfrm>
            <a:off x="1397000" y="3204120"/>
            <a:ext cx="21590000" cy="8779056"/>
          </a:xfrm>
          <a:prstGeom prst="roundRect">
            <a:avLst>
              <a:gd name="adj" fmla="val 5706"/>
            </a:avLst>
          </a:prstGeom>
          <a:gradFill flip="none" rotWithShape="1">
            <a:gsLst>
              <a:gs pos="0">
                <a:srgbClr val="8FAADC">
                  <a:alpha val="28000"/>
                </a:srgbClr>
              </a:gs>
              <a:gs pos="44000">
                <a:srgbClr val="8FAADC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844404" y="3937092"/>
            <a:ext cx="15402196" cy="7440112"/>
            <a:chOff x="947602" y="2035221"/>
            <a:chExt cx="7701098" cy="3720056"/>
          </a:xfrm>
        </p:grpSpPr>
        <p:sp>
          <p:nvSpPr>
            <p:cNvPr id="4" name="文本框 3"/>
            <p:cNvSpPr txBox="1"/>
            <p:nvPr/>
          </p:nvSpPr>
          <p:spPr>
            <a:xfrm>
              <a:off x="1521504" y="2195602"/>
              <a:ext cx="5151761" cy="9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4000" dirty="0">
                  <a:solidFill>
                    <a:srgbClr val="054B9F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rPr>
                <a:t>各位同仁，</a:t>
              </a:r>
              <a:endParaRPr lang="zh-CN" altLang="en-US" sz="4000" dirty="0">
                <a:solidFill>
                  <a:srgbClr val="054B9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4000" dirty="0">
                  <a:solidFill>
                    <a:srgbClr val="054B9F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rPr>
                <a:t>在我述职即将结束之际，我想说：</a:t>
              </a:r>
              <a:endParaRPr lang="zh-CN" altLang="en-US" sz="4000" dirty="0">
                <a:solidFill>
                  <a:srgbClr val="054B9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flipH="1" flipV="1">
              <a:off x="6302285" y="2035221"/>
              <a:ext cx="1174874" cy="1003254"/>
            </a:xfrm>
            <a:custGeom>
              <a:avLst/>
              <a:gdLst/>
              <a:ahLst/>
              <a:cxnLst/>
              <a:rect l="l" t="t" r="r" b="b"/>
              <a:pathLst>
                <a:path w="69540" h="59382">
                  <a:moveTo>
                    <a:pt x="66415" y="0"/>
                  </a:moveTo>
                  <a:lnTo>
                    <a:pt x="66415" y="10939"/>
                  </a:lnTo>
                  <a:cubicBezTo>
                    <a:pt x="58601" y="13543"/>
                    <a:pt x="55215" y="21096"/>
                    <a:pt x="56257" y="33598"/>
                  </a:cubicBezTo>
                  <a:lnTo>
                    <a:pt x="69540" y="33598"/>
                  </a:lnTo>
                  <a:lnTo>
                    <a:pt x="69540" y="59382"/>
                  </a:lnTo>
                  <a:lnTo>
                    <a:pt x="43756" y="59382"/>
                  </a:lnTo>
                  <a:lnTo>
                    <a:pt x="43756" y="26566"/>
                  </a:lnTo>
                  <a:cubicBezTo>
                    <a:pt x="46881" y="11460"/>
                    <a:pt x="54174" y="2865"/>
                    <a:pt x="65633" y="781"/>
                  </a:cubicBezTo>
                  <a:close/>
                  <a:moveTo>
                    <a:pt x="22659" y="0"/>
                  </a:moveTo>
                  <a:lnTo>
                    <a:pt x="22659" y="10939"/>
                  </a:lnTo>
                  <a:cubicBezTo>
                    <a:pt x="14846" y="13543"/>
                    <a:pt x="11460" y="21096"/>
                    <a:pt x="12502" y="33598"/>
                  </a:cubicBezTo>
                  <a:lnTo>
                    <a:pt x="25003" y="33598"/>
                  </a:lnTo>
                  <a:lnTo>
                    <a:pt x="25003" y="59382"/>
                  </a:lnTo>
                  <a:lnTo>
                    <a:pt x="0" y="59382"/>
                  </a:lnTo>
                  <a:lnTo>
                    <a:pt x="0" y="26566"/>
                  </a:lnTo>
                  <a:cubicBezTo>
                    <a:pt x="2605" y="11460"/>
                    <a:pt x="9897" y="2865"/>
                    <a:pt x="21878" y="78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5" name="任意多边形: 形状 47"/>
            <p:cNvSpPr/>
            <p:nvPr/>
          </p:nvSpPr>
          <p:spPr>
            <a:xfrm flipV="1">
              <a:off x="947602" y="5377498"/>
              <a:ext cx="442403" cy="377779"/>
            </a:xfrm>
            <a:custGeom>
              <a:avLst/>
              <a:gdLst/>
              <a:ahLst/>
              <a:cxnLst/>
              <a:rect l="l" t="t" r="r" b="b"/>
              <a:pathLst>
                <a:path w="69540" h="59382">
                  <a:moveTo>
                    <a:pt x="66415" y="0"/>
                  </a:moveTo>
                  <a:lnTo>
                    <a:pt x="66415" y="10939"/>
                  </a:lnTo>
                  <a:cubicBezTo>
                    <a:pt x="58601" y="13543"/>
                    <a:pt x="55215" y="21096"/>
                    <a:pt x="56257" y="33598"/>
                  </a:cubicBezTo>
                  <a:lnTo>
                    <a:pt x="69540" y="33598"/>
                  </a:lnTo>
                  <a:lnTo>
                    <a:pt x="69540" y="59382"/>
                  </a:lnTo>
                  <a:lnTo>
                    <a:pt x="43756" y="59382"/>
                  </a:lnTo>
                  <a:lnTo>
                    <a:pt x="43756" y="26566"/>
                  </a:lnTo>
                  <a:cubicBezTo>
                    <a:pt x="46881" y="11460"/>
                    <a:pt x="54174" y="2865"/>
                    <a:pt x="65633" y="781"/>
                  </a:cubicBezTo>
                  <a:close/>
                  <a:moveTo>
                    <a:pt x="22659" y="0"/>
                  </a:moveTo>
                  <a:lnTo>
                    <a:pt x="22659" y="10939"/>
                  </a:lnTo>
                  <a:cubicBezTo>
                    <a:pt x="14846" y="13543"/>
                    <a:pt x="11460" y="21096"/>
                    <a:pt x="12502" y="33598"/>
                  </a:cubicBezTo>
                  <a:lnTo>
                    <a:pt x="25003" y="33598"/>
                  </a:lnTo>
                  <a:lnTo>
                    <a:pt x="25003" y="59382"/>
                  </a:lnTo>
                  <a:lnTo>
                    <a:pt x="0" y="59382"/>
                  </a:lnTo>
                  <a:lnTo>
                    <a:pt x="0" y="26566"/>
                  </a:lnTo>
                  <a:cubicBezTo>
                    <a:pt x="2605" y="11460"/>
                    <a:pt x="9897" y="2865"/>
                    <a:pt x="21878" y="78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8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638300" y="343609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2992120" y="7285355"/>
            <a:ext cx="146951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人生为一件大事而来！</a:t>
            </a:r>
            <a:endParaRPr lang="zh-CN" altLang="en-US" sz="4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思源宋体 CN" panose="02020400000000000000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我</a:t>
            </a:r>
            <a:r>
              <a:rPr lang="zh-CN" altLang="en-US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有信心、有决心</a:t>
            </a: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做好更高职级的测试交付与管理工作！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思源宋体 CN" panose="02020400000000000000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为</a:t>
            </a:r>
            <a:r>
              <a:rPr lang="en-US" altLang="zh-CN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“</a:t>
            </a:r>
            <a:r>
              <a:rPr lang="zh-CN" altLang="en-US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构建高效共生共赢产业新生态</a:t>
            </a:r>
            <a:r>
              <a:rPr lang="en-US" altLang="zh-CN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”</a:t>
            </a:r>
            <a:r>
              <a:rPr lang="zh-CN" altLang="en-US" sz="44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的宏伟愿景</a:t>
            </a: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rPr>
              <a:t>尽献一份力量！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206168" y="6316792"/>
            <a:ext cx="4117340" cy="3281686"/>
            <a:chOff x="8678542" y="2486657"/>
            <a:chExt cx="2058670" cy="16408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87457" y="2486657"/>
              <a:ext cx="1640843" cy="1640843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8678542" y="2558412"/>
              <a:ext cx="2058670" cy="156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600" i="1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思源宋体 CN" panose="02020400000000000000" pitchFamily="18" charset="-122"/>
                </a:rPr>
                <a:t>众能</a:t>
              </a:r>
              <a:endParaRPr lang="zh-CN" altLang="en-US" sz="6600" i="1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zh-CN" altLang="en-US" sz="6600" i="1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思源宋体 CN" panose="02020400000000000000" pitchFamily="18" charset="-122"/>
                </a:rPr>
                <a:t>众能</a:t>
              </a:r>
              <a:endParaRPr lang="zh-CN" altLang="en-US" sz="6600" i="1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endParaRPr>
            </a:p>
            <a:p>
              <a:pPr algn="ctr"/>
              <a:r>
                <a:rPr lang="en-US" altLang="zh-CN" sz="6600" i="1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思源宋体 CN" panose="02020400000000000000" pitchFamily="18" charset="-122"/>
                </a:rPr>
                <a:t>Strong!</a:t>
              </a:r>
              <a:endParaRPr lang="en-US" altLang="zh-CN" sz="6600" i="1" dirty="0">
                <a:gradFill>
                  <a:gsLst>
                    <a:gs pos="0">
                      <a:srgbClr val="0070C0"/>
                    </a:gs>
                    <a:gs pos="70000">
                      <a:srgbClr val="054B9F"/>
                    </a:gs>
                  </a:gsLst>
                  <a:lin ang="2700000" scaled="0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03954" y="6306184"/>
            <a:ext cx="643891" cy="120523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38100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自我简介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30988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自我简介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1"/>
            </p:custDataLst>
          </p:nvPr>
        </p:nvSpPr>
        <p:spPr>
          <a:xfrm>
            <a:off x="6798945" y="3382645"/>
            <a:ext cx="90805" cy="8282305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cxnSp>
        <p:nvCxnSpPr>
          <p:cNvPr id="7" name="Straight Connector 62"/>
          <p:cNvCxnSpPr/>
          <p:nvPr>
            <p:custDataLst>
              <p:tags r:id="rId2"/>
            </p:custDataLst>
          </p:nvPr>
        </p:nvCxnSpPr>
        <p:spPr>
          <a:xfrm flipV="1">
            <a:off x="20874398" y="8565943"/>
            <a:ext cx="0" cy="493796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15" name="Freeform 84"/>
          <p:cNvSpPr/>
          <p:nvPr>
            <p:custDataLst>
              <p:tags r:id="rId3"/>
            </p:custDataLst>
          </p:nvPr>
        </p:nvSpPr>
        <p:spPr bwMode="auto">
          <a:xfrm>
            <a:off x="18782262" y="5646049"/>
            <a:ext cx="4184273" cy="2975771"/>
          </a:xfrm>
          <a:custGeom>
            <a:avLst/>
            <a:gdLst>
              <a:gd name="T0" fmla="*/ 771 w 771"/>
              <a:gd name="T1" fmla="*/ 35 h 548"/>
              <a:gd name="T2" fmla="*/ 735 w 771"/>
              <a:gd name="T3" fmla="*/ 0 h 548"/>
              <a:gd name="T4" fmla="*/ 372 w 771"/>
              <a:gd name="T5" fmla="*/ 41 h 548"/>
              <a:gd name="T6" fmla="*/ 34 w 771"/>
              <a:gd name="T7" fmla="*/ 1 h 548"/>
              <a:gd name="T8" fmla="*/ 0 w 771"/>
              <a:gd name="T9" fmla="*/ 35 h 548"/>
              <a:gd name="T10" fmla="*/ 0 w 771"/>
              <a:gd name="T11" fmla="*/ 35 h 548"/>
              <a:gd name="T12" fmla="*/ 0 w 771"/>
              <a:gd name="T13" fmla="*/ 498 h 548"/>
              <a:gd name="T14" fmla="*/ 372 w 771"/>
              <a:gd name="T15" fmla="*/ 548 h 548"/>
              <a:gd name="T16" fmla="*/ 771 w 771"/>
              <a:gd name="T17" fmla="*/ 498 h 548"/>
              <a:gd name="T18" fmla="*/ 771 w 771"/>
              <a:gd name="T19" fmla="*/ 35 h 548"/>
              <a:gd name="T20" fmla="*/ 771 w 771"/>
              <a:gd name="T21" fmla="*/ 3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1" h="548">
                <a:moveTo>
                  <a:pt x="771" y="35"/>
                </a:moveTo>
                <a:cubicBezTo>
                  <a:pt x="735" y="0"/>
                  <a:pt x="735" y="0"/>
                  <a:pt x="735" y="0"/>
                </a:cubicBezTo>
                <a:cubicBezTo>
                  <a:pt x="672" y="14"/>
                  <a:pt x="530" y="41"/>
                  <a:pt x="372" y="41"/>
                </a:cubicBezTo>
                <a:cubicBezTo>
                  <a:pt x="217" y="41"/>
                  <a:pt x="92" y="15"/>
                  <a:pt x="34" y="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98"/>
                  <a:pt x="0" y="498"/>
                  <a:pt x="0" y="498"/>
                </a:cubicBezTo>
                <a:cubicBezTo>
                  <a:pt x="0" y="498"/>
                  <a:pt x="158" y="548"/>
                  <a:pt x="372" y="548"/>
                </a:cubicBezTo>
                <a:cubicBezTo>
                  <a:pt x="587" y="548"/>
                  <a:pt x="771" y="498"/>
                  <a:pt x="771" y="498"/>
                </a:cubicBezTo>
                <a:cubicBezTo>
                  <a:pt x="771" y="35"/>
                  <a:pt x="771" y="35"/>
                  <a:pt x="771" y="35"/>
                </a:cubicBezTo>
                <a:cubicBezTo>
                  <a:pt x="771" y="35"/>
                  <a:pt x="771" y="35"/>
                  <a:pt x="771" y="35"/>
                </a:cubicBez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19" name="Freeform 96"/>
          <p:cNvSpPr/>
          <p:nvPr>
            <p:custDataLst>
              <p:tags r:id="rId4"/>
            </p:custDataLst>
          </p:nvPr>
        </p:nvSpPr>
        <p:spPr bwMode="auto">
          <a:xfrm>
            <a:off x="18782262" y="5646049"/>
            <a:ext cx="4184273" cy="461310"/>
          </a:xfrm>
          <a:custGeom>
            <a:avLst/>
            <a:gdLst>
              <a:gd name="T0" fmla="*/ 735 w 771"/>
              <a:gd name="T1" fmla="*/ 0 h 85"/>
              <a:gd name="T2" fmla="*/ 372 w 771"/>
              <a:gd name="T3" fmla="*/ 41 h 85"/>
              <a:gd name="T4" fmla="*/ 34 w 771"/>
              <a:gd name="T5" fmla="*/ 1 h 85"/>
              <a:gd name="T6" fmla="*/ 0 w 771"/>
              <a:gd name="T7" fmla="*/ 35 h 85"/>
              <a:gd name="T8" fmla="*/ 372 w 771"/>
              <a:gd name="T9" fmla="*/ 85 h 85"/>
              <a:gd name="T10" fmla="*/ 771 w 771"/>
              <a:gd name="T11" fmla="*/ 35 h 85"/>
              <a:gd name="T12" fmla="*/ 735 w 771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1" h="85">
                <a:moveTo>
                  <a:pt x="735" y="0"/>
                </a:moveTo>
                <a:cubicBezTo>
                  <a:pt x="672" y="14"/>
                  <a:pt x="530" y="41"/>
                  <a:pt x="372" y="41"/>
                </a:cubicBezTo>
                <a:cubicBezTo>
                  <a:pt x="217" y="41"/>
                  <a:pt x="92" y="15"/>
                  <a:pt x="34" y="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58" y="85"/>
                  <a:pt x="372" y="85"/>
                </a:cubicBezTo>
                <a:cubicBezTo>
                  <a:pt x="587" y="85"/>
                  <a:pt x="771" y="35"/>
                  <a:pt x="771" y="35"/>
                </a:cubicBezTo>
                <a:lnTo>
                  <a:pt x="735" y="0"/>
                </a:lnTo>
                <a:close/>
              </a:path>
            </a:pathLst>
          </a:custGeom>
          <a:solidFill>
            <a:srgbClr val="69A35B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en-US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24" name="Oval 67"/>
          <p:cNvSpPr/>
          <p:nvPr>
            <p:custDataLst>
              <p:tags r:id="rId5"/>
            </p:custDataLst>
          </p:nvPr>
        </p:nvSpPr>
        <p:spPr>
          <a:xfrm>
            <a:off x="20044041" y="4996317"/>
            <a:ext cx="1659415" cy="165941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  <a:miter lim="800000"/>
          </a:ln>
          <a:effectLst/>
        </p:spPr>
        <p:txBody>
          <a:bodyPr lIns="182880" tIns="0" rIns="0" bIns="0" rtlCol="0" anchor="ctr"/>
          <a:p>
            <a:pPr algn="ctr" fontAlgn="base">
              <a:lnSpc>
                <a:spcPct val="150000"/>
              </a:lnSpc>
            </a:pPr>
            <a:endParaRPr lang="en-US" sz="3200" spc="125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cxnSp>
        <p:nvCxnSpPr>
          <p:cNvPr id="20" name="Straight Connector 23"/>
          <p:cNvCxnSpPr/>
          <p:nvPr>
            <p:custDataLst>
              <p:tags r:id="rId6"/>
            </p:custDataLst>
          </p:nvPr>
        </p:nvCxnSpPr>
        <p:spPr>
          <a:xfrm flipV="1">
            <a:off x="9680819" y="8565943"/>
            <a:ext cx="0" cy="493796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47" name="Freeform 83"/>
          <p:cNvSpPr/>
          <p:nvPr>
            <p:custDataLst>
              <p:tags r:id="rId7"/>
            </p:custDataLst>
          </p:nvPr>
        </p:nvSpPr>
        <p:spPr bwMode="auto">
          <a:xfrm>
            <a:off x="7588683" y="5646049"/>
            <a:ext cx="4184273" cy="2975771"/>
          </a:xfrm>
          <a:custGeom>
            <a:avLst/>
            <a:gdLst>
              <a:gd name="T0" fmla="*/ 771 w 771"/>
              <a:gd name="T1" fmla="*/ 35 h 548"/>
              <a:gd name="T2" fmla="*/ 736 w 771"/>
              <a:gd name="T3" fmla="*/ 0 h 548"/>
              <a:gd name="T4" fmla="*/ 373 w 771"/>
              <a:gd name="T5" fmla="*/ 41 h 548"/>
              <a:gd name="T6" fmla="*/ 35 w 771"/>
              <a:gd name="T7" fmla="*/ 1 h 548"/>
              <a:gd name="T8" fmla="*/ 0 w 771"/>
              <a:gd name="T9" fmla="*/ 35 h 548"/>
              <a:gd name="T10" fmla="*/ 0 w 771"/>
              <a:gd name="T11" fmla="*/ 35 h 548"/>
              <a:gd name="T12" fmla="*/ 0 w 771"/>
              <a:gd name="T13" fmla="*/ 498 h 548"/>
              <a:gd name="T14" fmla="*/ 373 w 771"/>
              <a:gd name="T15" fmla="*/ 548 h 548"/>
              <a:gd name="T16" fmla="*/ 771 w 771"/>
              <a:gd name="T17" fmla="*/ 498 h 548"/>
              <a:gd name="T18" fmla="*/ 771 w 771"/>
              <a:gd name="T19" fmla="*/ 35 h 548"/>
              <a:gd name="T20" fmla="*/ 771 w 771"/>
              <a:gd name="T21" fmla="*/ 3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1" h="548">
                <a:moveTo>
                  <a:pt x="771" y="35"/>
                </a:moveTo>
                <a:cubicBezTo>
                  <a:pt x="736" y="0"/>
                  <a:pt x="736" y="0"/>
                  <a:pt x="736" y="0"/>
                </a:cubicBezTo>
                <a:cubicBezTo>
                  <a:pt x="672" y="14"/>
                  <a:pt x="531" y="41"/>
                  <a:pt x="373" y="41"/>
                </a:cubicBezTo>
                <a:cubicBezTo>
                  <a:pt x="218" y="41"/>
                  <a:pt x="93" y="15"/>
                  <a:pt x="35" y="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98"/>
                  <a:pt x="0" y="498"/>
                  <a:pt x="0" y="498"/>
                </a:cubicBezTo>
                <a:cubicBezTo>
                  <a:pt x="0" y="498"/>
                  <a:pt x="158" y="548"/>
                  <a:pt x="373" y="548"/>
                </a:cubicBezTo>
                <a:cubicBezTo>
                  <a:pt x="587" y="548"/>
                  <a:pt x="771" y="498"/>
                  <a:pt x="771" y="498"/>
                </a:cubicBezTo>
                <a:cubicBezTo>
                  <a:pt x="771" y="35"/>
                  <a:pt x="771" y="35"/>
                  <a:pt x="771" y="35"/>
                </a:cubicBezTo>
                <a:cubicBezTo>
                  <a:pt x="771" y="35"/>
                  <a:pt x="771" y="35"/>
                  <a:pt x="771" y="35"/>
                </a:cubicBez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48" name="Freeform 95"/>
          <p:cNvSpPr/>
          <p:nvPr>
            <p:custDataLst>
              <p:tags r:id="rId8"/>
            </p:custDataLst>
          </p:nvPr>
        </p:nvSpPr>
        <p:spPr bwMode="auto">
          <a:xfrm>
            <a:off x="7588683" y="5646049"/>
            <a:ext cx="4184273" cy="461310"/>
          </a:xfrm>
          <a:custGeom>
            <a:avLst/>
            <a:gdLst>
              <a:gd name="T0" fmla="*/ 736 w 771"/>
              <a:gd name="T1" fmla="*/ 0 h 85"/>
              <a:gd name="T2" fmla="*/ 373 w 771"/>
              <a:gd name="T3" fmla="*/ 41 h 85"/>
              <a:gd name="T4" fmla="*/ 35 w 771"/>
              <a:gd name="T5" fmla="*/ 1 h 85"/>
              <a:gd name="T6" fmla="*/ 0 w 771"/>
              <a:gd name="T7" fmla="*/ 35 h 85"/>
              <a:gd name="T8" fmla="*/ 373 w 771"/>
              <a:gd name="T9" fmla="*/ 85 h 85"/>
              <a:gd name="T10" fmla="*/ 771 w 771"/>
              <a:gd name="T11" fmla="*/ 35 h 85"/>
              <a:gd name="T12" fmla="*/ 736 w 771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1" h="85">
                <a:moveTo>
                  <a:pt x="736" y="0"/>
                </a:moveTo>
                <a:cubicBezTo>
                  <a:pt x="672" y="14"/>
                  <a:pt x="531" y="41"/>
                  <a:pt x="373" y="41"/>
                </a:cubicBezTo>
                <a:cubicBezTo>
                  <a:pt x="218" y="41"/>
                  <a:pt x="93" y="15"/>
                  <a:pt x="35" y="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58" y="85"/>
                  <a:pt x="373" y="85"/>
                </a:cubicBezTo>
                <a:cubicBezTo>
                  <a:pt x="587" y="85"/>
                  <a:pt x="771" y="35"/>
                  <a:pt x="771" y="35"/>
                </a:cubicBezTo>
                <a:lnTo>
                  <a:pt x="736" y="0"/>
                </a:lnTo>
                <a:close/>
              </a:path>
            </a:pathLst>
          </a:custGeom>
          <a:solidFill>
            <a:srgbClr val="1AA3A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en-US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25" name="Oval 28"/>
          <p:cNvSpPr/>
          <p:nvPr>
            <p:custDataLst>
              <p:tags r:id="rId9"/>
            </p:custDataLst>
          </p:nvPr>
        </p:nvSpPr>
        <p:spPr>
          <a:xfrm>
            <a:off x="8851761" y="4996317"/>
            <a:ext cx="1659415" cy="1659415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1AA3AA"/>
            </a:solidFill>
            <a:prstDash val="solid"/>
            <a:miter lim="800000"/>
          </a:ln>
          <a:effectLst/>
        </p:spPr>
        <p:txBody>
          <a:bodyPr lIns="182880" tIns="91440" rIns="0" bIns="0" rtlCol="0" anchor="ctr"/>
          <a:p>
            <a:pPr algn="ctr"/>
            <a:endParaRPr lang="en-US" sz="32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1" name="Freeform 102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9184424" y="5419942"/>
            <a:ext cx="992790" cy="829058"/>
          </a:xfrm>
          <a:custGeom>
            <a:avLst/>
            <a:gdLst>
              <a:gd name="T0" fmla="*/ 2315 w 3604"/>
              <a:gd name="T1" fmla="*/ 1678 h 3007"/>
              <a:gd name="T2" fmla="*/ 2613 w 3604"/>
              <a:gd name="T3" fmla="*/ 1921 h 3007"/>
              <a:gd name="T4" fmla="*/ 2729 w 3604"/>
              <a:gd name="T5" fmla="*/ 2297 h 3007"/>
              <a:gd name="T6" fmla="*/ 2655 w 3604"/>
              <a:gd name="T7" fmla="*/ 2873 h 3007"/>
              <a:gd name="T8" fmla="*/ 2444 w 3604"/>
              <a:gd name="T9" fmla="*/ 2942 h 3007"/>
              <a:gd name="T10" fmla="*/ 2054 w 3604"/>
              <a:gd name="T11" fmla="*/ 3002 h 3007"/>
              <a:gd name="T12" fmla="*/ 1556 w 3604"/>
              <a:gd name="T13" fmla="*/ 2987 h 3007"/>
              <a:gd name="T14" fmla="*/ 967 w 3604"/>
              <a:gd name="T15" fmla="*/ 2860 h 3007"/>
              <a:gd name="T16" fmla="*/ 958 w 3604"/>
              <a:gd name="T17" fmla="*/ 2097 h 3007"/>
              <a:gd name="T18" fmla="*/ 1174 w 3604"/>
              <a:gd name="T19" fmla="*/ 1778 h 3007"/>
              <a:gd name="T20" fmla="*/ 1535 w 3604"/>
              <a:gd name="T21" fmla="*/ 1629 h 3007"/>
              <a:gd name="T22" fmla="*/ 3128 w 3604"/>
              <a:gd name="T23" fmla="*/ 1114 h 3007"/>
              <a:gd name="T24" fmla="*/ 3449 w 3604"/>
              <a:gd name="T25" fmla="*/ 1328 h 3007"/>
              <a:gd name="T26" fmla="*/ 3600 w 3604"/>
              <a:gd name="T27" fmla="*/ 1686 h 3007"/>
              <a:gd name="T28" fmla="*/ 3548 w 3604"/>
              <a:gd name="T29" fmla="*/ 2325 h 3007"/>
              <a:gd name="T30" fmla="*/ 3368 w 3604"/>
              <a:gd name="T31" fmla="*/ 2388 h 3007"/>
              <a:gd name="T32" fmla="*/ 3012 w 3604"/>
              <a:gd name="T33" fmla="*/ 2454 h 3007"/>
              <a:gd name="T34" fmla="*/ 2828 w 3604"/>
              <a:gd name="T35" fmla="*/ 2089 h 3007"/>
              <a:gd name="T36" fmla="*/ 2626 w 3604"/>
              <a:gd name="T37" fmla="*/ 1741 h 3007"/>
              <a:gd name="T38" fmla="*/ 2281 w 3604"/>
              <a:gd name="T39" fmla="*/ 1534 h 3007"/>
              <a:gd name="T40" fmla="*/ 2466 w 3604"/>
              <a:gd name="T41" fmla="*/ 1213 h 3007"/>
              <a:gd name="T42" fmla="*/ 1180 w 3604"/>
              <a:gd name="T43" fmla="*/ 1151 h 3007"/>
              <a:gd name="T44" fmla="*/ 1333 w 3604"/>
              <a:gd name="T45" fmla="*/ 1489 h 3007"/>
              <a:gd name="T46" fmla="*/ 1080 w 3604"/>
              <a:gd name="T47" fmla="*/ 1695 h 3007"/>
              <a:gd name="T48" fmla="*/ 850 w 3604"/>
              <a:gd name="T49" fmla="*/ 2023 h 3007"/>
              <a:gd name="T50" fmla="*/ 716 w 3604"/>
              <a:gd name="T51" fmla="*/ 2455 h 3007"/>
              <a:gd name="T52" fmla="*/ 145 w 3604"/>
              <a:gd name="T53" fmla="*/ 2350 h 3007"/>
              <a:gd name="T54" fmla="*/ 13 w 3604"/>
              <a:gd name="T55" fmla="*/ 1620 h 3007"/>
              <a:gd name="T56" fmla="*/ 198 w 3604"/>
              <a:gd name="T57" fmla="*/ 1281 h 3007"/>
              <a:gd name="T58" fmla="*/ 540 w 3604"/>
              <a:gd name="T59" fmla="*/ 1097 h 3007"/>
              <a:gd name="T60" fmla="*/ 1995 w 3604"/>
              <a:gd name="T61" fmla="*/ 568 h 3007"/>
              <a:gd name="T62" fmla="*/ 2254 w 3604"/>
              <a:gd name="T63" fmla="*/ 756 h 3007"/>
              <a:gd name="T64" fmla="*/ 2357 w 3604"/>
              <a:gd name="T65" fmla="*/ 1065 h 3007"/>
              <a:gd name="T66" fmla="*/ 2254 w 3604"/>
              <a:gd name="T67" fmla="*/ 1374 h 3007"/>
              <a:gd name="T68" fmla="*/ 1995 w 3604"/>
              <a:gd name="T69" fmla="*/ 1563 h 3007"/>
              <a:gd name="T70" fmla="*/ 1661 w 3604"/>
              <a:gd name="T71" fmla="*/ 1563 h 3007"/>
              <a:gd name="T72" fmla="*/ 1402 w 3604"/>
              <a:gd name="T73" fmla="*/ 1375 h 3007"/>
              <a:gd name="T74" fmla="*/ 1300 w 3604"/>
              <a:gd name="T75" fmla="*/ 1065 h 3007"/>
              <a:gd name="T76" fmla="*/ 1402 w 3604"/>
              <a:gd name="T77" fmla="*/ 756 h 3007"/>
              <a:gd name="T78" fmla="*/ 1661 w 3604"/>
              <a:gd name="T79" fmla="*/ 568 h 3007"/>
              <a:gd name="T80" fmla="*/ 2816 w 3604"/>
              <a:gd name="T81" fmla="*/ 12 h 3007"/>
              <a:gd name="T82" fmla="*/ 3095 w 3604"/>
              <a:gd name="T83" fmla="*/ 173 h 3007"/>
              <a:gd name="T84" fmla="*/ 3228 w 3604"/>
              <a:gd name="T85" fmla="*/ 467 h 3007"/>
              <a:gd name="T86" fmla="*/ 3159 w 3604"/>
              <a:gd name="T87" fmla="*/ 789 h 3007"/>
              <a:gd name="T88" fmla="*/ 2921 w 3604"/>
              <a:gd name="T89" fmla="*/ 1002 h 3007"/>
              <a:gd name="T90" fmla="*/ 2587 w 3604"/>
              <a:gd name="T91" fmla="*/ 1035 h 3007"/>
              <a:gd name="T92" fmla="*/ 2411 w 3604"/>
              <a:gd name="T93" fmla="*/ 770 h 3007"/>
              <a:gd name="T94" fmla="*/ 2175 w 3604"/>
              <a:gd name="T95" fmla="*/ 516 h 3007"/>
              <a:gd name="T96" fmla="*/ 2293 w 3604"/>
              <a:gd name="T97" fmla="*/ 192 h 3007"/>
              <a:gd name="T98" fmla="*/ 2582 w 3604"/>
              <a:gd name="T99" fmla="*/ 13 h 3007"/>
              <a:gd name="T100" fmla="*/ 1069 w 3604"/>
              <a:gd name="T101" fmla="*/ 27 h 3007"/>
              <a:gd name="T102" fmla="*/ 1328 w 3604"/>
              <a:gd name="T103" fmla="*/ 214 h 3007"/>
              <a:gd name="T104" fmla="*/ 1429 w 3604"/>
              <a:gd name="T105" fmla="*/ 524 h 3007"/>
              <a:gd name="T106" fmla="*/ 1267 w 3604"/>
              <a:gd name="T107" fmla="*/ 735 h 3007"/>
              <a:gd name="T108" fmla="*/ 1096 w 3604"/>
              <a:gd name="T109" fmla="*/ 1011 h 3007"/>
              <a:gd name="T110" fmla="*/ 787 w 3604"/>
              <a:gd name="T111" fmla="*/ 1036 h 3007"/>
              <a:gd name="T112" fmla="*/ 508 w 3604"/>
              <a:gd name="T113" fmla="*/ 876 h 3007"/>
              <a:gd name="T114" fmla="*/ 375 w 3604"/>
              <a:gd name="T115" fmla="*/ 581 h 3007"/>
              <a:gd name="T116" fmla="*/ 445 w 3604"/>
              <a:gd name="T117" fmla="*/ 259 h 3007"/>
              <a:gd name="T118" fmla="*/ 683 w 3604"/>
              <a:gd name="T119" fmla="*/ 46 h 3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4" h="3007">
                <a:moveTo>
                  <a:pt x="1604" y="1624"/>
                </a:moveTo>
                <a:lnTo>
                  <a:pt x="2053" y="1624"/>
                </a:lnTo>
                <a:lnTo>
                  <a:pt x="2122" y="1629"/>
                </a:lnTo>
                <a:lnTo>
                  <a:pt x="2189" y="1639"/>
                </a:lnTo>
                <a:lnTo>
                  <a:pt x="2253" y="1655"/>
                </a:lnTo>
                <a:lnTo>
                  <a:pt x="2315" y="1678"/>
                </a:lnTo>
                <a:lnTo>
                  <a:pt x="2375" y="1706"/>
                </a:lnTo>
                <a:lnTo>
                  <a:pt x="2430" y="1740"/>
                </a:lnTo>
                <a:lnTo>
                  <a:pt x="2483" y="1778"/>
                </a:lnTo>
                <a:lnTo>
                  <a:pt x="2531" y="1822"/>
                </a:lnTo>
                <a:lnTo>
                  <a:pt x="2574" y="1869"/>
                </a:lnTo>
                <a:lnTo>
                  <a:pt x="2613" y="1921"/>
                </a:lnTo>
                <a:lnTo>
                  <a:pt x="2647" y="1977"/>
                </a:lnTo>
                <a:lnTo>
                  <a:pt x="2676" y="2035"/>
                </a:lnTo>
                <a:lnTo>
                  <a:pt x="2698" y="2097"/>
                </a:lnTo>
                <a:lnTo>
                  <a:pt x="2715" y="2161"/>
                </a:lnTo>
                <a:lnTo>
                  <a:pt x="2726" y="2227"/>
                </a:lnTo>
                <a:lnTo>
                  <a:pt x="2729" y="2297"/>
                </a:lnTo>
                <a:lnTo>
                  <a:pt x="2729" y="2840"/>
                </a:lnTo>
                <a:lnTo>
                  <a:pt x="2725" y="2840"/>
                </a:lnTo>
                <a:lnTo>
                  <a:pt x="2691" y="2858"/>
                </a:lnTo>
                <a:lnTo>
                  <a:pt x="2684" y="2861"/>
                </a:lnTo>
                <a:lnTo>
                  <a:pt x="2673" y="2866"/>
                </a:lnTo>
                <a:lnTo>
                  <a:pt x="2655" y="2873"/>
                </a:lnTo>
                <a:lnTo>
                  <a:pt x="2633" y="2883"/>
                </a:lnTo>
                <a:lnTo>
                  <a:pt x="2605" y="2893"/>
                </a:lnTo>
                <a:lnTo>
                  <a:pt x="2573" y="2905"/>
                </a:lnTo>
                <a:lnTo>
                  <a:pt x="2535" y="2917"/>
                </a:lnTo>
                <a:lnTo>
                  <a:pt x="2491" y="2929"/>
                </a:lnTo>
                <a:lnTo>
                  <a:pt x="2444" y="2942"/>
                </a:lnTo>
                <a:lnTo>
                  <a:pt x="2391" y="2955"/>
                </a:lnTo>
                <a:lnTo>
                  <a:pt x="2332" y="2966"/>
                </a:lnTo>
                <a:lnTo>
                  <a:pt x="2270" y="2977"/>
                </a:lnTo>
                <a:lnTo>
                  <a:pt x="2202" y="2987"/>
                </a:lnTo>
                <a:lnTo>
                  <a:pt x="2130" y="2996"/>
                </a:lnTo>
                <a:lnTo>
                  <a:pt x="2054" y="3002"/>
                </a:lnTo>
                <a:lnTo>
                  <a:pt x="1972" y="3006"/>
                </a:lnTo>
                <a:lnTo>
                  <a:pt x="1887" y="3007"/>
                </a:lnTo>
                <a:lnTo>
                  <a:pt x="1808" y="3006"/>
                </a:lnTo>
                <a:lnTo>
                  <a:pt x="1727" y="3003"/>
                </a:lnTo>
                <a:lnTo>
                  <a:pt x="1643" y="2996"/>
                </a:lnTo>
                <a:lnTo>
                  <a:pt x="1556" y="2987"/>
                </a:lnTo>
                <a:lnTo>
                  <a:pt x="1465" y="2975"/>
                </a:lnTo>
                <a:lnTo>
                  <a:pt x="1371" y="2960"/>
                </a:lnTo>
                <a:lnTo>
                  <a:pt x="1274" y="2941"/>
                </a:lnTo>
                <a:lnTo>
                  <a:pt x="1175" y="2918"/>
                </a:lnTo>
                <a:lnTo>
                  <a:pt x="1072" y="2892"/>
                </a:lnTo>
                <a:lnTo>
                  <a:pt x="967" y="2860"/>
                </a:lnTo>
                <a:lnTo>
                  <a:pt x="929" y="2849"/>
                </a:lnTo>
                <a:lnTo>
                  <a:pt x="927" y="2840"/>
                </a:lnTo>
                <a:lnTo>
                  <a:pt x="927" y="2297"/>
                </a:lnTo>
                <a:lnTo>
                  <a:pt x="931" y="2227"/>
                </a:lnTo>
                <a:lnTo>
                  <a:pt x="941" y="2161"/>
                </a:lnTo>
                <a:lnTo>
                  <a:pt x="958" y="2097"/>
                </a:lnTo>
                <a:lnTo>
                  <a:pt x="981" y="2035"/>
                </a:lnTo>
                <a:lnTo>
                  <a:pt x="1009" y="1977"/>
                </a:lnTo>
                <a:lnTo>
                  <a:pt x="1043" y="1921"/>
                </a:lnTo>
                <a:lnTo>
                  <a:pt x="1082" y="1869"/>
                </a:lnTo>
                <a:lnTo>
                  <a:pt x="1126" y="1822"/>
                </a:lnTo>
                <a:lnTo>
                  <a:pt x="1174" y="1778"/>
                </a:lnTo>
                <a:lnTo>
                  <a:pt x="1226" y="1740"/>
                </a:lnTo>
                <a:lnTo>
                  <a:pt x="1282" y="1706"/>
                </a:lnTo>
                <a:lnTo>
                  <a:pt x="1341" y="1678"/>
                </a:lnTo>
                <a:lnTo>
                  <a:pt x="1403" y="1655"/>
                </a:lnTo>
                <a:lnTo>
                  <a:pt x="1468" y="1639"/>
                </a:lnTo>
                <a:lnTo>
                  <a:pt x="1535" y="1629"/>
                </a:lnTo>
                <a:lnTo>
                  <a:pt x="1604" y="1624"/>
                </a:lnTo>
                <a:close/>
                <a:moveTo>
                  <a:pt x="2483" y="1084"/>
                </a:moveTo>
                <a:lnTo>
                  <a:pt x="2927" y="1084"/>
                </a:lnTo>
                <a:lnTo>
                  <a:pt x="2996" y="1087"/>
                </a:lnTo>
                <a:lnTo>
                  <a:pt x="3063" y="1097"/>
                </a:lnTo>
                <a:lnTo>
                  <a:pt x="3128" y="1114"/>
                </a:lnTo>
                <a:lnTo>
                  <a:pt x="3190" y="1137"/>
                </a:lnTo>
                <a:lnTo>
                  <a:pt x="3249" y="1165"/>
                </a:lnTo>
                <a:lnTo>
                  <a:pt x="3305" y="1198"/>
                </a:lnTo>
                <a:lnTo>
                  <a:pt x="3357" y="1237"/>
                </a:lnTo>
                <a:lnTo>
                  <a:pt x="3405" y="1281"/>
                </a:lnTo>
                <a:lnTo>
                  <a:pt x="3449" y="1328"/>
                </a:lnTo>
                <a:lnTo>
                  <a:pt x="3488" y="1380"/>
                </a:lnTo>
                <a:lnTo>
                  <a:pt x="3522" y="1436"/>
                </a:lnTo>
                <a:lnTo>
                  <a:pt x="3550" y="1494"/>
                </a:lnTo>
                <a:lnTo>
                  <a:pt x="3573" y="1555"/>
                </a:lnTo>
                <a:lnTo>
                  <a:pt x="3590" y="1620"/>
                </a:lnTo>
                <a:lnTo>
                  <a:pt x="3600" y="1686"/>
                </a:lnTo>
                <a:lnTo>
                  <a:pt x="3604" y="1755"/>
                </a:lnTo>
                <a:lnTo>
                  <a:pt x="3604" y="2299"/>
                </a:lnTo>
                <a:lnTo>
                  <a:pt x="3600" y="2299"/>
                </a:lnTo>
                <a:lnTo>
                  <a:pt x="3564" y="2316"/>
                </a:lnTo>
                <a:lnTo>
                  <a:pt x="3559" y="2320"/>
                </a:lnTo>
                <a:lnTo>
                  <a:pt x="3548" y="2325"/>
                </a:lnTo>
                <a:lnTo>
                  <a:pt x="3531" y="2332"/>
                </a:lnTo>
                <a:lnTo>
                  <a:pt x="3509" y="2342"/>
                </a:lnTo>
                <a:lnTo>
                  <a:pt x="3481" y="2351"/>
                </a:lnTo>
                <a:lnTo>
                  <a:pt x="3449" y="2363"/>
                </a:lnTo>
                <a:lnTo>
                  <a:pt x="3412" y="2376"/>
                </a:lnTo>
                <a:lnTo>
                  <a:pt x="3368" y="2388"/>
                </a:lnTo>
                <a:lnTo>
                  <a:pt x="3321" y="2401"/>
                </a:lnTo>
                <a:lnTo>
                  <a:pt x="3269" y="2413"/>
                </a:lnTo>
                <a:lnTo>
                  <a:pt x="3211" y="2425"/>
                </a:lnTo>
                <a:lnTo>
                  <a:pt x="3149" y="2436"/>
                </a:lnTo>
                <a:lnTo>
                  <a:pt x="3083" y="2446"/>
                </a:lnTo>
                <a:lnTo>
                  <a:pt x="3012" y="2454"/>
                </a:lnTo>
                <a:lnTo>
                  <a:pt x="2935" y="2460"/>
                </a:lnTo>
                <a:lnTo>
                  <a:pt x="2856" y="2465"/>
                </a:lnTo>
                <a:lnTo>
                  <a:pt x="2856" y="2297"/>
                </a:lnTo>
                <a:lnTo>
                  <a:pt x="2852" y="2226"/>
                </a:lnTo>
                <a:lnTo>
                  <a:pt x="2842" y="2156"/>
                </a:lnTo>
                <a:lnTo>
                  <a:pt x="2828" y="2089"/>
                </a:lnTo>
                <a:lnTo>
                  <a:pt x="2807" y="2023"/>
                </a:lnTo>
                <a:lnTo>
                  <a:pt x="2780" y="1960"/>
                </a:lnTo>
                <a:lnTo>
                  <a:pt x="2748" y="1901"/>
                </a:lnTo>
                <a:lnTo>
                  <a:pt x="2713" y="1844"/>
                </a:lnTo>
                <a:lnTo>
                  <a:pt x="2672" y="1790"/>
                </a:lnTo>
                <a:lnTo>
                  <a:pt x="2626" y="1741"/>
                </a:lnTo>
                <a:lnTo>
                  <a:pt x="2578" y="1695"/>
                </a:lnTo>
                <a:lnTo>
                  <a:pt x="2525" y="1653"/>
                </a:lnTo>
                <a:lnTo>
                  <a:pt x="2468" y="1616"/>
                </a:lnTo>
                <a:lnTo>
                  <a:pt x="2408" y="1584"/>
                </a:lnTo>
                <a:lnTo>
                  <a:pt x="2346" y="1556"/>
                </a:lnTo>
                <a:lnTo>
                  <a:pt x="2281" y="1534"/>
                </a:lnTo>
                <a:lnTo>
                  <a:pt x="2324" y="1489"/>
                </a:lnTo>
                <a:lnTo>
                  <a:pt x="2363" y="1440"/>
                </a:lnTo>
                <a:lnTo>
                  <a:pt x="2396" y="1387"/>
                </a:lnTo>
                <a:lnTo>
                  <a:pt x="2425" y="1332"/>
                </a:lnTo>
                <a:lnTo>
                  <a:pt x="2448" y="1274"/>
                </a:lnTo>
                <a:lnTo>
                  <a:pt x="2466" y="1213"/>
                </a:lnTo>
                <a:lnTo>
                  <a:pt x="2477" y="1149"/>
                </a:lnTo>
                <a:lnTo>
                  <a:pt x="2483" y="1084"/>
                </a:lnTo>
                <a:close/>
                <a:moveTo>
                  <a:pt x="677" y="1084"/>
                </a:moveTo>
                <a:lnTo>
                  <a:pt x="1125" y="1084"/>
                </a:lnTo>
                <a:lnTo>
                  <a:pt x="1175" y="1086"/>
                </a:lnTo>
                <a:lnTo>
                  <a:pt x="1180" y="1151"/>
                </a:lnTo>
                <a:lnTo>
                  <a:pt x="1191" y="1214"/>
                </a:lnTo>
                <a:lnTo>
                  <a:pt x="1209" y="1275"/>
                </a:lnTo>
                <a:lnTo>
                  <a:pt x="1232" y="1333"/>
                </a:lnTo>
                <a:lnTo>
                  <a:pt x="1261" y="1388"/>
                </a:lnTo>
                <a:lnTo>
                  <a:pt x="1294" y="1441"/>
                </a:lnTo>
                <a:lnTo>
                  <a:pt x="1333" y="1489"/>
                </a:lnTo>
                <a:lnTo>
                  <a:pt x="1375" y="1534"/>
                </a:lnTo>
                <a:lnTo>
                  <a:pt x="1311" y="1556"/>
                </a:lnTo>
                <a:lnTo>
                  <a:pt x="1248" y="1584"/>
                </a:lnTo>
                <a:lnTo>
                  <a:pt x="1188" y="1616"/>
                </a:lnTo>
                <a:lnTo>
                  <a:pt x="1133" y="1653"/>
                </a:lnTo>
                <a:lnTo>
                  <a:pt x="1080" y="1695"/>
                </a:lnTo>
                <a:lnTo>
                  <a:pt x="1030" y="1741"/>
                </a:lnTo>
                <a:lnTo>
                  <a:pt x="985" y="1790"/>
                </a:lnTo>
                <a:lnTo>
                  <a:pt x="945" y="1844"/>
                </a:lnTo>
                <a:lnTo>
                  <a:pt x="908" y="1901"/>
                </a:lnTo>
                <a:lnTo>
                  <a:pt x="877" y="1960"/>
                </a:lnTo>
                <a:lnTo>
                  <a:pt x="850" y="2023"/>
                </a:lnTo>
                <a:lnTo>
                  <a:pt x="829" y="2089"/>
                </a:lnTo>
                <a:lnTo>
                  <a:pt x="814" y="2156"/>
                </a:lnTo>
                <a:lnTo>
                  <a:pt x="805" y="2226"/>
                </a:lnTo>
                <a:lnTo>
                  <a:pt x="802" y="2297"/>
                </a:lnTo>
                <a:lnTo>
                  <a:pt x="802" y="2461"/>
                </a:lnTo>
                <a:lnTo>
                  <a:pt x="716" y="2455"/>
                </a:lnTo>
                <a:lnTo>
                  <a:pt x="629" y="2446"/>
                </a:lnTo>
                <a:lnTo>
                  <a:pt x="538" y="2434"/>
                </a:lnTo>
                <a:lnTo>
                  <a:pt x="444" y="2418"/>
                </a:lnTo>
                <a:lnTo>
                  <a:pt x="348" y="2400"/>
                </a:lnTo>
                <a:lnTo>
                  <a:pt x="248" y="2377"/>
                </a:lnTo>
                <a:lnTo>
                  <a:pt x="145" y="2350"/>
                </a:lnTo>
                <a:lnTo>
                  <a:pt x="39" y="2320"/>
                </a:lnTo>
                <a:lnTo>
                  <a:pt x="1" y="2307"/>
                </a:lnTo>
                <a:lnTo>
                  <a:pt x="0" y="2299"/>
                </a:lnTo>
                <a:lnTo>
                  <a:pt x="0" y="1755"/>
                </a:lnTo>
                <a:lnTo>
                  <a:pt x="3" y="1686"/>
                </a:lnTo>
                <a:lnTo>
                  <a:pt x="13" y="1620"/>
                </a:lnTo>
                <a:lnTo>
                  <a:pt x="31" y="1555"/>
                </a:lnTo>
                <a:lnTo>
                  <a:pt x="53" y="1494"/>
                </a:lnTo>
                <a:lnTo>
                  <a:pt x="82" y="1436"/>
                </a:lnTo>
                <a:lnTo>
                  <a:pt x="115" y="1380"/>
                </a:lnTo>
                <a:lnTo>
                  <a:pt x="155" y="1328"/>
                </a:lnTo>
                <a:lnTo>
                  <a:pt x="198" y="1281"/>
                </a:lnTo>
                <a:lnTo>
                  <a:pt x="247" y="1237"/>
                </a:lnTo>
                <a:lnTo>
                  <a:pt x="299" y="1198"/>
                </a:lnTo>
                <a:lnTo>
                  <a:pt x="354" y="1165"/>
                </a:lnTo>
                <a:lnTo>
                  <a:pt x="413" y="1137"/>
                </a:lnTo>
                <a:lnTo>
                  <a:pt x="476" y="1114"/>
                </a:lnTo>
                <a:lnTo>
                  <a:pt x="540" y="1097"/>
                </a:lnTo>
                <a:lnTo>
                  <a:pt x="608" y="1087"/>
                </a:lnTo>
                <a:lnTo>
                  <a:pt x="677" y="1084"/>
                </a:lnTo>
                <a:close/>
                <a:moveTo>
                  <a:pt x="1828" y="541"/>
                </a:moveTo>
                <a:lnTo>
                  <a:pt x="1886" y="544"/>
                </a:lnTo>
                <a:lnTo>
                  <a:pt x="1942" y="553"/>
                </a:lnTo>
                <a:lnTo>
                  <a:pt x="1995" y="568"/>
                </a:lnTo>
                <a:lnTo>
                  <a:pt x="2046" y="588"/>
                </a:lnTo>
                <a:lnTo>
                  <a:pt x="2095" y="613"/>
                </a:lnTo>
                <a:lnTo>
                  <a:pt x="2140" y="642"/>
                </a:lnTo>
                <a:lnTo>
                  <a:pt x="2182" y="676"/>
                </a:lnTo>
                <a:lnTo>
                  <a:pt x="2221" y="714"/>
                </a:lnTo>
                <a:lnTo>
                  <a:pt x="2254" y="756"/>
                </a:lnTo>
                <a:lnTo>
                  <a:pt x="2284" y="801"/>
                </a:lnTo>
                <a:lnTo>
                  <a:pt x="2310" y="848"/>
                </a:lnTo>
                <a:lnTo>
                  <a:pt x="2330" y="900"/>
                </a:lnTo>
                <a:lnTo>
                  <a:pt x="2345" y="952"/>
                </a:lnTo>
                <a:lnTo>
                  <a:pt x="2354" y="1008"/>
                </a:lnTo>
                <a:lnTo>
                  <a:pt x="2357" y="1065"/>
                </a:lnTo>
                <a:lnTo>
                  <a:pt x="2354" y="1123"/>
                </a:lnTo>
                <a:lnTo>
                  <a:pt x="2345" y="1177"/>
                </a:lnTo>
                <a:lnTo>
                  <a:pt x="2330" y="1230"/>
                </a:lnTo>
                <a:lnTo>
                  <a:pt x="2310" y="1282"/>
                </a:lnTo>
                <a:lnTo>
                  <a:pt x="2284" y="1330"/>
                </a:lnTo>
                <a:lnTo>
                  <a:pt x="2254" y="1374"/>
                </a:lnTo>
                <a:lnTo>
                  <a:pt x="2221" y="1416"/>
                </a:lnTo>
                <a:lnTo>
                  <a:pt x="2182" y="1454"/>
                </a:lnTo>
                <a:lnTo>
                  <a:pt x="2140" y="1488"/>
                </a:lnTo>
                <a:lnTo>
                  <a:pt x="2095" y="1518"/>
                </a:lnTo>
                <a:lnTo>
                  <a:pt x="2046" y="1542"/>
                </a:lnTo>
                <a:lnTo>
                  <a:pt x="1995" y="1563"/>
                </a:lnTo>
                <a:lnTo>
                  <a:pt x="1942" y="1577"/>
                </a:lnTo>
                <a:lnTo>
                  <a:pt x="1886" y="1586"/>
                </a:lnTo>
                <a:lnTo>
                  <a:pt x="1828" y="1589"/>
                </a:lnTo>
                <a:lnTo>
                  <a:pt x="1771" y="1586"/>
                </a:lnTo>
                <a:lnTo>
                  <a:pt x="1715" y="1577"/>
                </a:lnTo>
                <a:lnTo>
                  <a:pt x="1661" y="1563"/>
                </a:lnTo>
                <a:lnTo>
                  <a:pt x="1610" y="1542"/>
                </a:lnTo>
                <a:lnTo>
                  <a:pt x="1561" y="1518"/>
                </a:lnTo>
                <a:lnTo>
                  <a:pt x="1516" y="1488"/>
                </a:lnTo>
                <a:lnTo>
                  <a:pt x="1474" y="1454"/>
                </a:lnTo>
                <a:lnTo>
                  <a:pt x="1436" y="1416"/>
                </a:lnTo>
                <a:lnTo>
                  <a:pt x="1402" y="1375"/>
                </a:lnTo>
                <a:lnTo>
                  <a:pt x="1372" y="1330"/>
                </a:lnTo>
                <a:lnTo>
                  <a:pt x="1346" y="1282"/>
                </a:lnTo>
                <a:lnTo>
                  <a:pt x="1327" y="1231"/>
                </a:lnTo>
                <a:lnTo>
                  <a:pt x="1312" y="1177"/>
                </a:lnTo>
                <a:lnTo>
                  <a:pt x="1303" y="1123"/>
                </a:lnTo>
                <a:lnTo>
                  <a:pt x="1300" y="1065"/>
                </a:lnTo>
                <a:lnTo>
                  <a:pt x="1303" y="1008"/>
                </a:lnTo>
                <a:lnTo>
                  <a:pt x="1312" y="952"/>
                </a:lnTo>
                <a:lnTo>
                  <a:pt x="1327" y="900"/>
                </a:lnTo>
                <a:lnTo>
                  <a:pt x="1346" y="849"/>
                </a:lnTo>
                <a:lnTo>
                  <a:pt x="1372" y="801"/>
                </a:lnTo>
                <a:lnTo>
                  <a:pt x="1402" y="756"/>
                </a:lnTo>
                <a:lnTo>
                  <a:pt x="1436" y="714"/>
                </a:lnTo>
                <a:lnTo>
                  <a:pt x="1474" y="676"/>
                </a:lnTo>
                <a:lnTo>
                  <a:pt x="1516" y="642"/>
                </a:lnTo>
                <a:lnTo>
                  <a:pt x="1561" y="613"/>
                </a:lnTo>
                <a:lnTo>
                  <a:pt x="1610" y="588"/>
                </a:lnTo>
                <a:lnTo>
                  <a:pt x="1661" y="568"/>
                </a:lnTo>
                <a:lnTo>
                  <a:pt x="1715" y="553"/>
                </a:lnTo>
                <a:lnTo>
                  <a:pt x="1771" y="544"/>
                </a:lnTo>
                <a:lnTo>
                  <a:pt x="1828" y="541"/>
                </a:lnTo>
                <a:close/>
                <a:moveTo>
                  <a:pt x="2703" y="0"/>
                </a:moveTo>
                <a:lnTo>
                  <a:pt x="2760" y="2"/>
                </a:lnTo>
                <a:lnTo>
                  <a:pt x="2816" y="12"/>
                </a:lnTo>
                <a:lnTo>
                  <a:pt x="2870" y="27"/>
                </a:lnTo>
                <a:lnTo>
                  <a:pt x="2921" y="46"/>
                </a:lnTo>
                <a:lnTo>
                  <a:pt x="2970" y="72"/>
                </a:lnTo>
                <a:lnTo>
                  <a:pt x="3015" y="101"/>
                </a:lnTo>
                <a:lnTo>
                  <a:pt x="3057" y="135"/>
                </a:lnTo>
                <a:lnTo>
                  <a:pt x="3095" y="173"/>
                </a:lnTo>
                <a:lnTo>
                  <a:pt x="3129" y="214"/>
                </a:lnTo>
                <a:lnTo>
                  <a:pt x="3159" y="259"/>
                </a:lnTo>
                <a:lnTo>
                  <a:pt x="3185" y="308"/>
                </a:lnTo>
                <a:lnTo>
                  <a:pt x="3204" y="358"/>
                </a:lnTo>
                <a:lnTo>
                  <a:pt x="3219" y="411"/>
                </a:lnTo>
                <a:lnTo>
                  <a:pt x="3228" y="467"/>
                </a:lnTo>
                <a:lnTo>
                  <a:pt x="3231" y="524"/>
                </a:lnTo>
                <a:lnTo>
                  <a:pt x="3228" y="581"/>
                </a:lnTo>
                <a:lnTo>
                  <a:pt x="3219" y="636"/>
                </a:lnTo>
                <a:lnTo>
                  <a:pt x="3204" y="690"/>
                </a:lnTo>
                <a:lnTo>
                  <a:pt x="3185" y="740"/>
                </a:lnTo>
                <a:lnTo>
                  <a:pt x="3159" y="789"/>
                </a:lnTo>
                <a:lnTo>
                  <a:pt x="3129" y="834"/>
                </a:lnTo>
                <a:lnTo>
                  <a:pt x="3095" y="876"/>
                </a:lnTo>
                <a:lnTo>
                  <a:pt x="3057" y="913"/>
                </a:lnTo>
                <a:lnTo>
                  <a:pt x="3015" y="947"/>
                </a:lnTo>
                <a:lnTo>
                  <a:pt x="2970" y="977"/>
                </a:lnTo>
                <a:lnTo>
                  <a:pt x="2921" y="1002"/>
                </a:lnTo>
                <a:lnTo>
                  <a:pt x="2870" y="1022"/>
                </a:lnTo>
                <a:lnTo>
                  <a:pt x="2816" y="1036"/>
                </a:lnTo>
                <a:lnTo>
                  <a:pt x="2760" y="1045"/>
                </a:lnTo>
                <a:lnTo>
                  <a:pt x="2703" y="1048"/>
                </a:lnTo>
                <a:lnTo>
                  <a:pt x="2644" y="1045"/>
                </a:lnTo>
                <a:lnTo>
                  <a:pt x="2587" y="1035"/>
                </a:lnTo>
                <a:lnTo>
                  <a:pt x="2531" y="1019"/>
                </a:lnTo>
                <a:lnTo>
                  <a:pt x="2479" y="999"/>
                </a:lnTo>
                <a:lnTo>
                  <a:pt x="2470" y="938"/>
                </a:lnTo>
                <a:lnTo>
                  <a:pt x="2456" y="880"/>
                </a:lnTo>
                <a:lnTo>
                  <a:pt x="2436" y="824"/>
                </a:lnTo>
                <a:lnTo>
                  <a:pt x="2411" y="770"/>
                </a:lnTo>
                <a:lnTo>
                  <a:pt x="2382" y="720"/>
                </a:lnTo>
                <a:lnTo>
                  <a:pt x="2347" y="672"/>
                </a:lnTo>
                <a:lnTo>
                  <a:pt x="2310" y="627"/>
                </a:lnTo>
                <a:lnTo>
                  <a:pt x="2269" y="587"/>
                </a:lnTo>
                <a:lnTo>
                  <a:pt x="2223" y="549"/>
                </a:lnTo>
                <a:lnTo>
                  <a:pt x="2175" y="516"/>
                </a:lnTo>
                <a:lnTo>
                  <a:pt x="2179" y="456"/>
                </a:lnTo>
                <a:lnTo>
                  <a:pt x="2190" y="398"/>
                </a:lnTo>
                <a:lnTo>
                  <a:pt x="2208" y="342"/>
                </a:lnTo>
                <a:lnTo>
                  <a:pt x="2231" y="289"/>
                </a:lnTo>
                <a:lnTo>
                  <a:pt x="2260" y="239"/>
                </a:lnTo>
                <a:lnTo>
                  <a:pt x="2293" y="192"/>
                </a:lnTo>
                <a:lnTo>
                  <a:pt x="2332" y="151"/>
                </a:lnTo>
                <a:lnTo>
                  <a:pt x="2375" y="113"/>
                </a:lnTo>
                <a:lnTo>
                  <a:pt x="2422" y="80"/>
                </a:lnTo>
                <a:lnTo>
                  <a:pt x="2473" y="52"/>
                </a:lnTo>
                <a:lnTo>
                  <a:pt x="2526" y="30"/>
                </a:lnTo>
                <a:lnTo>
                  <a:pt x="2582" y="13"/>
                </a:lnTo>
                <a:lnTo>
                  <a:pt x="2642" y="4"/>
                </a:lnTo>
                <a:lnTo>
                  <a:pt x="2703" y="0"/>
                </a:lnTo>
                <a:close/>
                <a:moveTo>
                  <a:pt x="901" y="0"/>
                </a:moveTo>
                <a:lnTo>
                  <a:pt x="959" y="2"/>
                </a:lnTo>
                <a:lnTo>
                  <a:pt x="1014" y="12"/>
                </a:lnTo>
                <a:lnTo>
                  <a:pt x="1069" y="27"/>
                </a:lnTo>
                <a:lnTo>
                  <a:pt x="1119" y="46"/>
                </a:lnTo>
                <a:lnTo>
                  <a:pt x="1168" y="72"/>
                </a:lnTo>
                <a:lnTo>
                  <a:pt x="1214" y="101"/>
                </a:lnTo>
                <a:lnTo>
                  <a:pt x="1256" y="135"/>
                </a:lnTo>
                <a:lnTo>
                  <a:pt x="1293" y="173"/>
                </a:lnTo>
                <a:lnTo>
                  <a:pt x="1328" y="214"/>
                </a:lnTo>
                <a:lnTo>
                  <a:pt x="1358" y="259"/>
                </a:lnTo>
                <a:lnTo>
                  <a:pt x="1383" y="308"/>
                </a:lnTo>
                <a:lnTo>
                  <a:pt x="1403" y="358"/>
                </a:lnTo>
                <a:lnTo>
                  <a:pt x="1417" y="412"/>
                </a:lnTo>
                <a:lnTo>
                  <a:pt x="1426" y="467"/>
                </a:lnTo>
                <a:lnTo>
                  <a:pt x="1429" y="524"/>
                </a:lnTo>
                <a:lnTo>
                  <a:pt x="1429" y="538"/>
                </a:lnTo>
                <a:lnTo>
                  <a:pt x="1428" y="554"/>
                </a:lnTo>
                <a:lnTo>
                  <a:pt x="1382" y="593"/>
                </a:lnTo>
                <a:lnTo>
                  <a:pt x="1339" y="636"/>
                </a:lnTo>
                <a:lnTo>
                  <a:pt x="1300" y="684"/>
                </a:lnTo>
                <a:lnTo>
                  <a:pt x="1267" y="735"/>
                </a:lnTo>
                <a:lnTo>
                  <a:pt x="1237" y="789"/>
                </a:lnTo>
                <a:lnTo>
                  <a:pt x="1214" y="846"/>
                </a:lnTo>
                <a:lnTo>
                  <a:pt x="1195" y="905"/>
                </a:lnTo>
                <a:lnTo>
                  <a:pt x="1183" y="967"/>
                </a:lnTo>
                <a:lnTo>
                  <a:pt x="1140" y="991"/>
                </a:lnTo>
                <a:lnTo>
                  <a:pt x="1096" y="1011"/>
                </a:lnTo>
                <a:lnTo>
                  <a:pt x="1050" y="1027"/>
                </a:lnTo>
                <a:lnTo>
                  <a:pt x="1002" y="1038"/>
                </a:lnTo>
                <a:lnTo>
                  <a:pt x="952" y="1046"/>
                </a:lnTo>
                <a:lnTo>
                  <a:pt x="901" y="1048"/>
                </a:lnTo>
                <a:lnTo>
                  <a:pt x="844" y="1045"/>
                </a:lnTo>
                <a:lnTo>
                  <a:pt x="787" y="1036"/>
                </a:lnTo>
                <a:lnTo>
                  <a:pt x="734" y="1022"/>
                </a:lnTo>
                <a:lnTo>
                  <a:pt x="683" y="1002"/>
                </a:lnTo>
                <a:lnTo>
                  <a:pt x="634" y="977"/>
                </a:lnTo>
                <a:lnTo>
                  <a:pt x="589" y="947"/>
                </a:lnTo>
                <a:lnTo>
                  <a:pt x="547" y="913"/>
                </a:lnTo>
                <a:lnTo>
                  <a:pt x="508" y="876"/>
                </a:lnTo>
                <a:lnTo>
                  <a:pt x="474" y="834"/>
                </a:lnTo>
                <a:lnTo>
                  <a:pt x="445" y="789"/>
                </a:lnTo>
                <a:lnTo>
                  <a:pt x="420" y="740"/>
                </a:lnTo>
                <a:lnTo>
                  <a:pt x="400" y="690"/>
                </a:lnTo>
                <a:lnTo>
                  <a:pt x="384" y="636"/>
                </a:lnTo>
                <a:lnTo>
                  <a:pt x="375" y="581"/>
                </a:lnTo>
                <a:lnTo>
                  <a:pt x="372" y="524"/>
                </a:lnTo>
                <a:lnTo>
                  <a:pt x="375" y="467"/>
                </a:lnTo>
                <a:lnTo>
                  <a:pt x="384" y="412"/>
                </a:lnTo>
                <a:lnTo>
                  <a:pt x="400" y="358"/>
                </a:lnTo>
                <a:lnTo>
                  <a:pt x="420" y="308"/>
                </a:lnTo>
                <a:lnTo>
                  <a:pt x="445" y="259"/>
                </a:lnTo>
                <a:lnTo>
                  <a:pt x="474" y="214"/>
                </a:lnTo>
                <a:lnTo>
                  <a:pt x="508" y="173"/>
                </a:lnTo>
                <a:lnTo>
                  <a:pt x="547" y="135"/>
                </a:lnTo>
                <a:lnTo>
                  <a:pt x="589" y="101"/>
                </a:lnTo>
                <a:lnTo>
                  <a:pt x="634" y="72"/>
                </a:lnTo>
                <a:lnTo>
                  <a:pt x="683" y="46"/>
                </a:lnTo>
                <a:lnTo>
                  <a:pt x="734" y="27"/>
                </a:lnTo>
                <a:lnTo>
                  <a:pt x="787" y="12"/>
                </a:lnTo>
                <a:lnTo>
                  <a:pt x="844" y="2"/>
                </a:lnTo>
                <a:lnTo>
                  <a:pt x="901" y="0"/>
                </a:lnTo>
                <a:close/>
              </a:path>
            </a:pathLst>
          </a:custGeom>
          <a:solidFill>
            <a:srgbClr val="1AA3AA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5" name="箭头: 右 74"/>
          <p:cNvSpPr/>
          <p:nvPr>
            <p:custDataLst>
              <p:tags r:id="rId11"/>
            </p:custDataLst>
          </p:nvPr>
        </p:nvSpPr>
        <p:spPr>
          <a:xfrm rot="21163141">
            <a:off x="12078329" y="6655830"/>
            <a:ext cx="414805" cy="488500"/>
          </a:xfrm>
          <a:prstGeom prst="rightArrow">
            <a:avLst/>
          </a:pr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6" name="箭头: 右 75"/>
          <p:cNvSpPr/>
          <p:nvPr>
            <p:custDataLst>
              <p:tags r:id="rId12"/>
            </p:custDataLst>
          </p:nvPr>
        </p:nvSpPr>
        <p:spPr>
          <a:xfrm rot="588422">
            <a:off x="17919862" y="6766757"/>
            <a:ext cx="414805" cy="488500"/>
          </a:xfrm>
          <a:prstGeom prst="rightArrow">
            <a:avLst/>
          </a:pr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13"/>
            </p:custDataLst>
          </p:nvPr>
        </p:nvSpPr>
        <p:spPr>
          <a:xfrm>
            <a:off x="7603712" y="7008897"/>
            <a:ext cx="41550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汉仪雅酷黑 65W" panose="020B0604020202020204" pitchFamily="34" charset="-122"/>
              </a:rPr>
              <a:t>教育经历</a:t>
            </a:r>
            <a:endParaRPr lang="zh-CN" altLang="en-US" sz="2800" b="1" spc="15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cxnSp>
        <p:nvCxnSpPr>
          <p:cNvPr id="30" name="Straight Connector 31"/>
          <p:cNvCxnSpPr/>
          <p:nvPr>
            <p:custDataLst>
              <p:tags r:id="rId14"/>
            </p:custDataLst>
          </p:nvPr>
        </p:nvCxnSpPr>
        <p:spPr>
          <a:xfrm flipV="1">
            <a:off x="15277609" y="7712196"/>
            <a:ext cx="0" cy="1074656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31" name="Freeform 85"/>
          <p:cNvSpPr/>
          <p:nvPr>
            <p:custDataLst>
              <p:tags r:id="rId15"/>
            </p:custDataLst>
          </p:nvPr>
        </p:nvSpPr>
        <p:spPr bwMode="auto">
          <a:xfrm>
            <a:off x="12986654" y="5014509"/>
            <a:ext cx="4583208" cy="3019953"/>
          </a:xfrm>
          <a:custGeom>
            <a:avLst/>
            <a:gdLst>
              <a:gd name="T0" fmla="*/ 844 w 844"/>
              <a:gd name="T1" fmla="*/ 57 h 556"/>
              <a:gd name="T2" fmla="*/ 844 w 844"/>
              <a:gd name="T3" fmla="*/ 57 h 556"/>
              <a:gd name="T4" fmla="*/ 422 w 844"/>
              <a:gd name="T5" fmla="*/ 0 h 556"/>
              <a:gd name="T6" fmla="*/ 0 w 844"/>
              <a:gd name="T7" fmla="*/ 57 h 556"/>
              <a:gd name="T8" fmla="*/ 0 w 844"/>
              <a:gd name="T9" fmla="*/ 519 h 556"/>
              <a:gd name="T10" fmla="*/ 36 w 844"/>
              <a:gd name="T11" fmla="*/ 556 h 556"/>
              <a:gd name="T12" fmla="*/ 409 w 844"/>
              <a:gd name="T13" fmla="*/ 506 h 556"/>
              <a:gd name="T14" fmla="*/ 808 w 844"/>
              <a:gd name="T15" fmla="*/ 556 h 556"/>
              <a:gd name="T16" fmla="*/ 808 w 844"/>
              <a:gd name="T17" fmla="*/ 556 h 556"/>
              <a:gd name="T18" fmla="*/ 808 w 844"/>
              <a:gd name="T19" fmla="*/ 556 h 556"/>
              <a:gd name="T20" fmla="*/ 808 w 844"/>
              <a:gd name="T21" fmla="*/ 556 h 556"/>
              <a:gd name="T22" fmla="*/ 808 w 844"/>
              <a:gd name="T23" fmla="*/ 556 h 556"/>
              <a:gd name="T24" fmla="*/ 844 w 844"/>
              <a:gd name="T25" fmla="*/ 519 h 556"/>
              <a:gd name="T26" fmla="*/ 844 w 844"/>
              <a:gd name="T27" fmla="*/ 57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4" h="556">
                <a:moveTo>
                  <a:pt x="844" y="57"/>
                </a:moveTo>
                <a:cubicBezTo>
                  <a:pt x="844" y="57"/>
                  <a:pt x="844" y="57"/>
                  <a:pt x="844" y="57"/>
                </a:cubicBezTo>
                <a:cubicBezTo>
                  <a:pt x="844" y="57"/>
                  <a:pt x="666" y="0"/>
                  <a:pt x="422" y="0"/>
                </a:cubicBezTo>
                <a:cubicBezTo>
                  <a:pt x="178" y="0"/>
                  <a:pt x="0" y="57"/>
                  <a:pt x="0" y="57"/>
                </a:cubicBezTo>
                <a:cubicBezTo>
                  <a:pt x="0" y="519"/>
                  <a:pt x="0" y="519"/>
                  <a:pt x="0" y="519"/>
                </a:cubicBezTo>
                <a:cubicBezTo>
                  <a:pt x="36" y="556"/>
                  <a:pt x="36" y="556"/>
                  <a:pt x="36" y="556"/>
                </a:cubicBezTo>
                <a:cubicBezTo>
                  <a:pt x="36" y="556"/>
                  <a:pt x="194" y="506"/>
                  <a:pt x="409" y="506"/>
                </a:cubicBezTo>
                <a:cubicBezTo>
                  <a:pt x="623" y="506"/>
                  <a:pt x="807" y="556"/>
                  <a:pt x="808" y="556"/>
                </a:cubicBezTo>
                <a:cubicBezTo>
                  <a:pt x="808" y="556"/>
                  <a:pt x="808" y="556"/>
                  <a:pt x="808" y="556"/>
                </a:cubicBezTo>
                <a:cubicBezTo>
                  <a:pt x="808" y="556"/>
                  <a:pt x="808" y="556"/>
                  <a:pt x="808" y="556"/>
                </a:cubicBezTo>
                <a:cubicBezTo>
                  <a:pt x="808" y="556"/>
                  <a:pt x="808" y="556"/>
                  <a:pt x="808" y="556"/>
                </a:cubicBezTo>
                <a:cubicBezTo>
                  <a:pt x="808" y="556"/>
                  <a:pt x="808" y="556"/>
                  <a:pt x="808" y="556"/>
                </a:cubicBezTo>
                <a:cubicBezTo>
                  <a:pt x="844" y="519"/>
                  <a:pt x="844" y="519"/>
                  <a:pt x="844" y="519"/>
                </a:cubicBezTo>
                <a:lnTo>
                  <a:pt x="844" y="57"/>
                </a:ln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-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34" name="Freeform 97"/>
          <p:cNvSpPr/>
          <p:nvPr>
            <p:custDataLst>
              <p:tags r:id="rId16"/>
            </p:custDataLst>
          </p:nvPr>
        </p:nvSpPr>
        <p:spPr bwMode="auto">
          <a:xfrm>
            <a:off x="12986654" y="5014509"/>
            <a:ext cx="4583208" cy="505491"/>
          </a:xfrm>
          <a:custGeom>
            <a:avLst/>
            <a:gdLst>
              <a:gd name="T0" fmla="*/ 844 w 844"/>
              <a:gd name="T1" fmla="*/ 57 h 93"/>
              <a:gd name="T2" fmla="*/ 808 w 844"/>
              <a:gd name="T3" fmla="*/ 93 h 93"/>
              <a:gd name="T4" fmla="*/ 409 w 844"/>
              <a:gd name="T5" fmla="*/ 44 h 93"/>
              <a:gd name="T6" fmla="*/ 36 w 844"/>
              <a:gd name="T7" fmla="*/ 93 h 93"/>
              <a:gd name="T8" fmla="*/ 0 w 844"/>
              <a:gd name="T9" fmla="*/ 57 h 93"/>
              <a:gd name="T10" fmla="*/ 422 w 844"/>
              <a:gd name="T11" fmla="*/ 0 h 93"/>
              <a:gd name="T12" fmla="*/ 844 w 844"/>
              <a:gd name="T13" fmla="*/ 5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4" h="93">
                <a:moveTo>
                  <a:pt x="844" y="57"/>
                </a:moveTo>
                <a:cubicBezTo>
                  <a:pt x="808" y="93"/>
                  <a:pt x="808" y="93"/>
                  <a:pt x="808" y="93"/>
                </a:cubicBezTo>
                <a:cubicBezTo>
                  <a:pt x="808" y="93"/>
                  <a:pt x="624" y="44"/>
                  <a:pt x="409" y="44"/>
                </a:cubicBezTo>
                <a:cubicBezTo>
                  <a:pt x="194" y="44"/>
                  <a:pt x="36" y="93"/>
                  <a:pt x="36" y="93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178" y="0"/>
                  <a:pt x="422" y="0"/>
                </a:cubicBezTo>
                <a:cubicBezTo>
                  <a:pt x="666" y="0"/>
                  <a:pt x="844" y="57"/>
                  <a:pt x="844" y="57"/>
                </a:cubicBezTo>
                <a:close/>
              </a:path>
            </a:pathLst>
          </a:custGeom>
          <a:solidFill>
            <a:srgbClr val="1F74AD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en-US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45" name="Freeform 98"/>
          <p:cNvSpPr/>
          <p:nvPr>
            <p:custDataLst>
              <p:tags r:id="rId17"/>
            </p:custDataLst>
          </p:nvPr>
        </p:nvSpPr>
        <p:spPr bwMode="auto">
          <a:xfrm>
            <a:off x="12986654" y="5323782"/>
            <a:ext cx="194920" cy="2709381"/>
          </a:xfrm>
          <a:custGeom>
            <a:avLst/>
            <a:gdLst>
              <a:gd name="T0" fmla="*/ 72 w 72"/>
              <a:gd name="T1" fmla="*/ 998 h 998"/>
              <a:gd name="T2" fmla="*/ 0 w 72"/>
              <a:gd name="T3" fmla="*/ 924 h 998"/>
              <a:gd name="T4" fmla="*/ 0 w 72"/>
              <a:gd name="T5" fmla="*/ 0 h 998"/>
              <a:gd name="T6" fmla="*/ 72 w 72"/>
              <a:gd name="T7" fmla="*/ 72 h 998"/>
              <a:gd name="T8" fmla="*/ 72 w 72"/>
              <a:gd name="T9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998">
                <a:moveTo>
                  <a:pt x="72" y="998"/>
                </a:moveTo>
                <a:lnTo>
                  <a:pt x="0" y="924"/>
                </a:lnTo>
                <a:lnTo>
                  <a:pt x="0" y="0"/>
                </a:lnTo>
                <a:lnTo>
                  <a:pt x="72" y="72"/>
                </a:lnTo>
                <a:lnTo>
                  <a:pt x="72" y="998"/>
                </a:ln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en-US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46" name="Freeform 99"/>
          <p:cNvSpPr/>
          <p:nvPr>
            <p:custDataLst>
              <p:tags r:id="rId18"/>
            </p:custDataLst>
          </p:nvPr>
        </p:nvSpPr>
        <p:spPr bwMode="auto">
          <a:xfrm>
            <a:off x="17373643" y="5323782"/>
            <a:ext cx="194920" cy="2709381"/>
          </a:xfrm>
          <a:custGeom>
            <a:avLst/>
            <a:gdLst>
              <a:gd name="T0" fmla="*/ 0 w 72"/>
              <a:gd name="T1" fmla="*/ 998 h 998"/>
              <a:gd name="T2" fmla="*/ 72 w 72"/>
              <a:gd name="T3" fmla="*/ 924 h 998"/>
              <a:gd name="T4" fmla="*/ 72 w 72"/>
              <a:gd name="T5" fmla="*/ 0 h 998"/>
              <a:gd name="T6" fmla="*/ 0 w 72"/>
              <a:gd name="T7" fmla="*/ 72 h 998"/>
              <a:gd name="T8" fmla="*/ 0 w 72"/>
              <a:gd name="T9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998">
                <a:moveTo>
                  <a:pt x="0" y="998"/>
                </a:moveTo>
                <a:lnTo>
                  <a:pt x="72" y="924"/>
                </a:lnTo>
                <a:lnTo>
                  <a:pt x="72" y="0"/>
                </a:lnTo>
                <a:lnTo>
                  <a:pt x="0" y="72"/>
                </a:lnTo>
                <a:lnTo>
                  <a:pt x="0" y="998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en-US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35" name="Oval 80"/>
          <p:cNvSpPr/>
          <p:nvPr>
            <p:custDataLst>
              <p:tags r:id="rId19"/>
            </p:custDataLst>
          </p:nvPr>
        </p:nvSpPr>
        <p:spPr>
          <a:xfrm>
            <a:off x="14447251" y="4262120"/>
            <a:ext cx="1659415" cy="165941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182880" tIns="91440" rIns="0" bIns="0" rtlCol="0" anchor="ctr"/>
          <a:p>
            <a:pPr algn="ctr"/>
            <a:endParaRPr lang="en-US" sz="3200" dirty="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2" name="Freeform 1109"/>
          <p:cNvSpPr/>
          <p:nvPr>
            <p:custDataLst>
              <p:tags r:id="rId20"/>
            </p:custDataLst>
          </p:nvPr>
        </p:nvSpPr>
        <p:spPr bwMode="auto">
          <a:xfrm>
            <a:off x="14782513" y="4750718"/>
            <a:ext cx="990191" cy="819961"/>
          </a:xfrm>
          <a:custGeom>
            <a:avLst/>
            <a:gdLst>
              <a:gd name="T0" fmla="*/ 1035 w 6296"/>
              <a:gd name="T1" fmla="*/ 19 h 5213"/>
              <a:gd name="T2" fmla="*/ 1287 w 6296"/>
              <a:gd name="T3" fmla="*/ 153 h 5213"/>
              <a:gd name="T4" fmla="*/ 1450 w 6296"/>
              <a:gd name="T5" fmla="*/ 392 h 5213"/>
              <a:gd name="T6" fmla="*/ 5246 w 6296"/>
              <a:gd name="T7" fmla="*/ 2662 h 5213"/>
              <a:gd name="T8" fmla="*/ 5874 w 6296"/>
              <a:gd name="T9" fmla="*/ 1058 h 5213"/>
              <a:gd name="T10" fmla="*/ 5847 w 6296"/>
              <a:gd name="T11" fmla="*/ 967 h 5213"/>
              <a:gd name="T12" fmla="*/ 2674 w 6296"/>
              <a:gd name="T13" fmla="*/ 944 h 5213"/>
              <a:gd name="T14" fmla="*/ 2534 w 6296"/>
              <a:gd name="T15" fmla="*/ 833 h 5213"/>
              <a:gd name="T16" fmla="*/ 2534 w 6296"/>
              <a:gd name="T17" fmla="*/ 650 h 5213"/>
              <a:gd name="T18" fmla="*/ 2674 w 6296"/>
              <a:gd name="T19" fmla="*/ 539 h 5213"/>
              <a:gd name="T20" fmla="*/ 5935 w 6296"/>
              <a:gd name="T21" fmla="*/ 552 h 5213"/>
              <a:gd name="T22" fmla="*/ 6165 w 6296"/>
              <a:gd name="T23" fmla="*/ 693 h 5213"/>
              <a:gd name="T24" fmla="*/ 6287 w 6296"/>
              <a:gd name="T25" fmla="*/ 934 h 5213"/>
              <a:gd name="T26" fmla="*/ 6266 w 6296"/>
              <a:gd name="T27" fmla="*/ 1204 h 5213"/>
              <a:gd name="T28" fmla="*/ 5582 w 6296"/>
              <a:gd name="T29" fmla="*/ 2927 h 5213"/>
              <a:gd name="T30" fmla="*/ 5357 w 6296"/>
              <a:gd name="T31" fmla="*/ 3063 h 5213"/>
              <a:gd name="T32" fmla="*/ 2166 w 6296"/>
              <a:gd name="T33" fmla="*/ 3428 h 5213"/>
              <a:gd name="T34" fmla="*/ 5286 w 6296"/>
              <a:gd name="T35" fmla="*/ 3470 h 5213"/>
              <a:gd name="T36" fmla="*/ 5422 w 6296"/>
              <a:gd name="T37" fmla="*/ 3631 h 5213"/>
              <a:gd name="T38" fmla="*/ 5422 w 6296"/>
              <a:gd name="T39" fmla="*/ 3848 h 5213"/>
              <a:gd name="T40" fmla="*/ 5286 w 6296"/>
              <a:gd name="T41" fmla="*/ 4011 h 5213"/>
              <a:gd name="T42" fmla="*/ 4837 w 6296"/>
              <a:gd name="T43" fmla="*/ 4053 h 5213"/>
              <a:gd name="T44" fmla="*/ 5030 w 6296"/>
              <a:gd name="T45" fmla="*/ 4274 h 5213"/>
              <a:gd name="T46" fmla="*/ 5103 w 6296"/>
              <a:gd name="T47" fmla="*/ 4571 h 5213"/>
              <a:gd name="T48" fmla="*/ 5015 w 6296"/>
              <a:gd name="T49" fmla="*/ 4894 h 5213"/>
              <a:gd name="T50" fmla="*/ 4784 w 6296"/>
              <a:gd name="T51" fmla="*/ 5125 h 5213"/>
              <a:gd name="T52" fmla="*/ 4459 w 6296"/>
              <a:gd name="T53" fmla="*/ 5213 h 5213"/>
              <a:gd name="T54" fmla="*/ 4136 w 6296"/>
              <a:gd name="T55" fmla="*/ 5125 h 5213"/>
              <a:gd name="T56" fmla="*/ 3905 w 6296"/>
              <a:gd name="T57" fmla="*/ 4894 h 5213"/>
              <a:gd name="T58" fmla="*/ 3818 w 6296"/>
              <a:gd name="T59" fmla="*/ 4571 h 5213"/>
              <a:gd name="T60" fmla="*/ 3890 w 6296"/>
              <a:gd name="T61" fmla="*/ 4274 h 5213"/>
              <a:gd name="T62" fmla="*/ 4083 w 6296"/>
              <a:gd name="T63" fmla="*/ 4053 h 5213"/>
              <a:gd name="T64" fmla="*/ 3038 w 6296"/>
              <a:gd name="T65" fmla="*/ 4211 h 5213"/>
              <a:gd name="T66" fmla="*/ 3143 w 6296"/>
              <a:gd name="T67" fmla="*/ 4492 h 5213"/>
              <a:gd name="T68" fmla="*/ 3098 w 6296"/>
              <a:gd name="T69" fmla="*/ 4821 h 5213"/>
              <a:gd name="T70" fmla="*/ 2899 w 6296"/>
              <a:gd name="T71" fmla="*/ 5079 h 5213"/>
              <a:gd name="T72" fmla="*/ 2593 w 6296"/>
              <a:gd name="T73" fmla="*/ 5207 h 5213"/>
              <a:gd name="T74" fmla="*/ 2257 w 6296"/>
              <a:gd name="T75" fmla="*/ 5163 h 5213"/>
              <a:gd name="T76" fmla="*/ 1998 w 6296"/>
              <a:gd name="T77" fmla="*/ 4962 h 5213"/>
              <a:gd name="T78" fmla="*/ 1870 w 6296"/>
              <a:gd name="T79" fmla="*/ 4657 h 5213"/>
              <a:gd name="T80" fmla="*/ 1906 w 6296"/>
              <a:gd name="T81" fmla="*/ 4343 h 5213"/>
              <a:gd name="T82" fmla="*/ 2072 w 6296"/>
              <a:gd name="T83" fmla="*/ 4099 h 5213"/>
              <a:gd name="T84" fmla="*/ 1898 w 6296"/>
              <a:gd name="T85" fmla="*/ 3999 h 5213"/>
              <a:gd name="T86" fmla="*/ 1660 w 6296"/>
              <a:gd name="T87" fmla="*/ 3804 h 5213"/>
              <a:gd name="T88" fmla="*/ 867 w 6296"/>
              <a:gd name="T89" fmla="*/ 627 h 5213"/>
              <a:gd name="T90" fmla="*/ 155 w 6296"/>
              <a:gd name="T91" fmla="*/ 583 h 5213"/>
              <a:gd name="T92" fmla="*/ 19 w 6296"/>
              <a:gd name="T93" fmla="*/ 422 h 5213"/>
              <a:gd name="T94" fmla="*/ 19 w 6296"/>
              <a:gd name="T95" fmla="*/ 204 h 5213"/>
              <a:gd name="T96" fmla="*/ 155 w 6296"/>
              <a:gd name="T97" fmla="*/ 44 h 5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296" h="5213">
                <a:moveTo>
                  <a:pt x="313" y="0"/>
                </a:moveTo>
                <a:lnTo>
                  <a:pt x="886" y="0"/>
                </a:lnTo>
                <a:lnTo>
                  <a:pt x="963" y="6"/>
                </a:lnTo>
                <a:lnTo>
                  <a:pt x="1035" y="19"/>
                </a:lnTo>
                <a:lnTo>
                  <a:pt x="1104" y="42"/>
                </a:lnTo>
                <a:lnTo>
                  <a:pt x="1171" y="71"/>
                </a:lnTo>
                <a:lnTo>
                  <a:pt x="1232" y="109"/>
                </a:lnTo>
                <a:lnTo>
                  <a:pt x="1287" y="153"/>
                </a:lnTo>
                <a:lnTo>
                  <a:pt x="1339" y="204"/>
                </a:lnTo>
                <a:lnTo>
                  <a:pt x="1383" y="262"/>
                </a:lnTo>
                <a:lnTo>
                  <a:pt x="1421" y="325"/>
                </a:lnTo>
                <a:lnTo>
                  <a:pt x="1450" y="392"/>
                </a:lnTo>
                <a:lnTo>
                  <a:pt x="1472" y="464"/>
                </a:lnTo>
                <a:lnTo>
                  <a:pt x="1986" y="2666"/>
                </a:lnTo>
                <a:lnTo>
                  <a:pt x="5223" y="2666"/>
                </a:lnTo>
                <a:lnTo>
                  <a:pt x="5246" y="2662"/>
                </a:lnTo>
                <a:lnTo>
                  <a:pt x="5269" y="2650"/>
                </a:lnTo>
                <a:lnTo>
                  <a:pt x="5286" y="2635"/>
                </a:lnTo>
                <a:lnTo>
                  <a:pt x="5298" y="2612"/>
                </a:lnTo>
                <a:lnTo>
                  <a:pt x="5874" y="1058"/>
                </a:lnTo>
                <a:lnTo>
                  <a:pt x="5880" y="1034"/>
                </a:lnTo>
                <a:lnTo>
                  <a:pt x="5876" y="1009"/>
                </a:lnTo>
                <a:lnTo>
                  <a:pt x="5865" y="984"/>
                </a:lnTo>
                <a:lnTo>
                  <a:pt x="5847" y="967"/>
                </a:lnTo>
                <a:lnTo>
                  <a:pt x="5825" y="953"/>
                </a:lnTo>
                <a:lnTo>
                  <a:pt x="5800" y="950"/>
                </a:lnTo>
                <a:lnTo>
                  <a:pt x="2721" y="950"/>
                </a:lnTo>
                <a:lnTo>
                  <a:pt x="2674" y="944"/>
                </a:lnTo>
                <a:lnTo>
                  <a:pt x="2630" y="929"/>
                </a:lnTo>
                <a:lnTo>
                  <a:pt x="2590" y="904"/>
                </a:lnTo>
                <a:lnTo>
                  <a:pt x="2559" y="871"/>
                </a:lnTo>
                <a:lnTo>
                  <a:pt x="2534" y="833"/>
                </a:lnTo>
                <a:lnTo>
                  <a:pt x="2517" y="789"/>
                </a:lnTo>
                <a:lnTo>
                  <a:pt x="2513" y="741"/>
                </a:lnTo>
                <a:lnTo>
                  <a:pt x="2517" y="693"/>
                </a:lnTo>
                <a:lnTo>
                  <a:pt x="2534" y="650"/>
                </a:lnTo>
                <a:lnTo>
                  <a:pt x="2559" y="611"/>
                </a:lnTo>
                <a:lnTo>
                  <a:pt x="2590" y="579"/>
                </a:lnTo>
                <a:lnTo>
                  <a:pt x="2630" y="554"/>
                </a:lnTo>
                <a:lnTo>
                  <a:pt x="2674" y="539"/>
                </a:lnTo>
                <a:lnTo>
                  <a:pt x="2721" y="533"/>
                </a:lnTo>
                <a:lnTo>
                  <a:pt x="5800" y="533"/>
                </a:lnTo>
                <a:lnTo>
                  <a:pt x="5869" y="539"/>
                </a:lnTo>
                <a:lnTo>
                  <a:pt x="5935" y="552"/>
                </a:lnTo>
                <a:lnTo>
                  <a:pt x="6000" y="575"/>
                </a:lnTo>
                <a:lnTo>
                  <a:pt x="6059" y="607"/>
                </a:lnTo>
                <a:lnTo>
                  <a:pt x="6115" y="646"/>
                </a:lnTo>
                <a:lnTo>
                  <a:pt x="6165" y="693"/>
                </a:lnTo>
                <a:lnTo>
                  <a:pt x="6208" y="747"/>
                </a:lnTo>
                <a:lnTo>
                  <a:pt x="6243" y="806"/>
                </a:lnTo>
                <a:lnTo>
                  <a:pt x="6270" y="869"/>
                </a:lnTo>
                <a:lnTo>
                  <a:pt x="6287" y="934"/>
                </a:lnTo>
                <a:lnTo>
                  <a:pt x="6296" y="1001"/>
                </a:lnTo>
                <a:lnTo>
                  <a:pt x="6294" y="1070"/>
                </a:lnTo>
                <a:lnTo>
                  <a:pt x="6285" y="1137"/>
                </a:lnTo>
                <a:lnTo>
                  <a:pt x="6266" y="1204"/>
                </a:lnTo>
                <a:lnTo>
                  <a:pt x="5689" y="2757"/>
                </a:lnTo>
                <a:lnTo>
                  <a:pt x="5660" y="2820"/>
                </a:lnTo>
                <a:lnTo>
                  <a:pt x="5624" y="2878"/>
                </a:lnTo>
                <a:lnTo>
                  <a:pt x="5582" y="2927"/>
                </a:lnTo>
                <a:lnTo>
                  <a:pt x="5532" y="2973"/>
                </a:lnTo>
                <a:lnTo>
                  <a:pt x="5477" y="3011"/>
                </a:lnTo>
                <a:lnTo>
                  <a:pt x="5420" y="3042"/>
                </a:lnTo>
                <a:lnTo>
                  <a:pt x="5357" y="3063"/>
                </a:lnTo>
                <a:lnTo>
                  <a:pt x="5290" y="3076"/>
                </a:lnTo>
                <a:lnTo>
                  <a:pt x="5223" y="3082"/>
                </a:lnTo>
                <a:lnTo>
                  <a:pt x="2085" y="3082"/>
                </a:lnTo>
                <a:lnTo>
                  <a:pt x="2166" y="3428"/>
                </a:lnTo>
                <a:lnTo>
                  <a:pt x="5129" y="3428"/>
                </a:lnTo>
                <a:lnTo>
                  <a:pt x="5185" y="3432"/>
                </a:lnTo>
                <a:lnTo>
                  <a:pt x="5238" y="3447"/>
                </a:lnTo>
                <a:lnTo>
                  <a:pt x="5286" y="3470"/>
                </a:lnTo>
                <a:lnTo>
                  <a:pt x="5330" y="3501"/>
                </a:lnTo>
                <a:lnTo>
                  <a:pt x="5368" y="3539"/>
                </a:lnTo>
                <a:lnTo>
                  <a:pt x="5399" y="3583"/>
                </a:lnTo>
                <a:lnTo>
                  <a:pt x="5422" y="3631"/>
                </a:lnTo>
                <a:lnTo>
                  <a:pt x="5437" y="3684"/>
                </a:lnTo>
                <a:lnTo>
                  <a:pt x="5441" y="3739"/>
                </a:lnTo>
                <a:lnTo>
                  <a:pt x="5437" y="3797"/>
                </a:lnTo>
                <a:lnTo>
                  <a:pt x="5422" y="3848"/>
                </a:lnTo>
                <a:lnTo>
                  <a:pt x="5399" y="3898"/>
                </a:lnTo>
                <a:lnTo>
                  <a:pt x="5368" y="3942"/>
                </a:lnTo>
                <a:lnTo>
                  <a:pt x="5330" y="3980"/>
                </a:lnTo>
                <a:lnTo>
                  <a:pt x="5286" y="4011"/>
                </a:lnTo>
                <a:lnTo>
                  <a:pt x="5238" y="4034"/>
                </a:lnTo>
                <a:lnTo>
                  <a:pt x="5185" y="4047"/>
                </a:lnTo>
                <a:lnTo>
                  <a:pt x="5129" y="4053"/>
                </a:lnTo>
                <a:lnTo>
                  <a:pt x="4837" y="4053"/>
                </a:lnTo>
                <a:lnTo>
                  <a:pt x="4895" y="4101"/>
                </a:lnTo>
                <a:lnTo>
                  <a:pt x="4946" y="4152"/>
                </a:lnTo>
                <a:lnTo>
                  <a:pt x="4992" y="4211"/>
                </a:lnTo>
                <a:lnTo>
                  <a:pt x="5030" y="4274"/>
                </a:lnTo>
                <a:lnTo>
                  <a:pt x="5061" y="4343"/>
                </a:lnTo>
                <a:lnTo>
                  <a:pt x="5084" y="4416"/>
                </a:lnTo>
                <a:lnTo>
                  <a:pt x="5097" y="4492"/>
                </a:lnTo>
                <a:lnTo>
                  <a:pt x="5103" y="4571"/>
                </a:lnTo>
                <a:lnTo>
                  <a:pt x="5097" y="4657"/>
                </a:lnTo>
                <a:lnTo>
                  <a:pt x="5080" y="4741"/>
                </a:lnTo>
                <a:lnTo>
                  <a:pt x="5051" y="4821"/>
                </a:lnTo>
                <a:lnTo>
                  <a:pt x="5015" y="4894"/>
                </a:lnTo>
                <a:lnTo>
                  <a:pt x="4969" y="4962"/>
                </a:lnTo>
                <a:lnTo>
                  <a:pt x="4914" y="5025"/>
                </a:lnTo>
                <a:lnTo>
                  <a:pt x="4853" y="5079"/>
                </a:lnTo>
                <a:lnTo>
                  <a:pt x="4784" y="5125"/>
                </a:lnTo>
                <a:lnTo>
                  <a:pt x="4709" y="5163"/>
                </a:lnTo>
                <a:lnTo>
                  <a:pt x="4631" y="5190"/>
                </a:lnTo>
                <a:lnTo>
                  <a:pt x="4547" y="5207"/>
                </a:lnTo>
                <a:lnTo>
                  <a:pt x="4459" y="5213"/>
                </a:lnTo>
                <a:lnTo>
                  <a:pt x="4373" y="5207"/>
                </a:lnTo>
                <a:lnTo>
                  <a:pt x="4289" y="5190"/>
                </a:lnTo>
                <a:lnTo>
                  <a:pt x="4209" y="5163"/>
                </a:lnTo>
                <a:lnTo>
                  <a:pt x="4136" y="5125"/>
                </a:lnTo>
                <a:lnTo>
                  <a:pt x="4068" y="5079"/>
                </a:lnTo>
                <a:lnTo>
                  <a:pt x="4007" y="5025"/>
                </a:lnTo>
                <a:lnTo>
                  <a:pt x="3951" y="4962"/>
                </a:lnTo>
                <a:lnTo>
                  <a:pt x="3905" y="4894"/>
                </a:lnTo>
                <a:lnTo>
                  <a:pt x="3869" y="4821"/>
                </a:lnTo>
                <a:lnTo>
                  <a:pt x="3840" y="4741"/>
                </a:lnTo>
                <a:lnTo>
                  <a:pt x="3823" y="4657"/>
                </a:lnTo>
                <a:lnTo>
                  <a:pt x="3818" y="4571"/>
                </a:lnTo>
                <a:lnTo>
                  <a:pt x="3823" y="4492"/>
                </a:lnTo>
                <a:lnTo>
                  <a:pt x="3837" y="4416"/>
                </a:lnTo>
                <a:lnTo>
                  <a:pt x="3860" y="4343"/>
                </a:lnTo>
                <a:lnTo>
                  <a:pt x="3890" y="4274"/>
                </a:lnTo>
                <a:lnTo>
                  <a:pt x="3928" y="4211"/>
                </a:lnTo>
                <a:lnTo>
                  <a:pt x="3974" y="4152"/>
                </a:lnTo>
                <a:lnTo>
                  <a:pt x="4026" y="4101"/>
                </a:lnTo>
                <a:lnTo>
                  <a:pt x="4083" y="4053"/>
                </a:lnTo>
                <a:lnTo>
                  <a:pt x="2884" y="4053"/>
                </a:lnTo>
                <a:lnTo>
                  <a:pt x="2941" y="4101"/>
                </a:lnTo>
                <a:lnTo>
                  <a:pt x="2993" y="4152"/>
                </a:lnTo>
                <a:lnTo>
                  <a:pt x="3038" y="4211"/>
                </a:lnTo>
                <a:lnTo>
                  <a:pt x="3077" y="4274"/>
                </a:lnTo>
                <a:lnTo>
                  <a:pt x="3107" y="4343"/>
                </a:lnTo>
                <a:lnTo>
                  <a:pt x="3130" y="4416"/>
                </a:lnTo>
                <a:lnTo>
                  <a:pt x="3143" y="4492"/>
                </a:lnTo>
                <a:lnTo>
                  <a:pt x="3149" y="4571"/>
                </a:lnTo>
                <a:lnTo>
                  <a:pt x="3143" y="4657"/>
                </a:lnTo>
                <a:lnTo>
                  <a:pt x="3126" y="4741"/>
                </a:lnTo>
                <a:lnTo>
                  <a:pt x="3098" y="4821"/>
                </a:lnTo>
                <a:lnTo>
                  <a:pt x="3061" y="4894"/>
                </a:lnTo>
                <a:lnTo>
                  <a:pt x="3015" y="4962"/>
                </a:lnTo>
                <a:lnTo>
                  <a:pt x="2960" y="5025"/>
                </a:lnTo>
                <a:lnTo>
                  <a:pt x="2899" y="5079"/>
                </a:lnTo>
                <a:lnTo>
                  <a:pt x="2830" y="5125"/>
                </a:lnTo>
                <a:lnTo>
                  <a:pt x="2756" y="5163"/>
                </a:lnTo>
                <a:lnTo>
                  <a:pt x="2677" y="5190"/>
                </a:lnTo>
                <a:lnTo>
                  <a:pt x="2593" y="5207"/>
                </a:lnTo>
                <a:lnTo>
                  <a:pt x="2507" y="5213"/>
                </a:lnTo>
                <a:lnTo>
                  <a:pt x="2420" y="5207"/>
                </a:lnTo>
                <a:lnTo>
                  <a:pt x="2336" y="5190"/>
                </a:lnTo>
                <a:lnTo>
                  <a:pt x="2257" y="5163"/>
                </a:lnTo>
                <a:lnTo>
                  <a:pt x="2183" y="5125"/>
                </a:lnTo>
                <a:lnTo>
                  <a:pt x="2114" y="5079"/>
                </a:lnTo>
                <a:lnTo>
                  <a:pt x="2053" y="5025"/>
                </a:lnTo>
                <a:lnTo>
                  <a:pt x="1998" y="4962"/>
                </a:lnTo>
                <a:lnTo>
                  <a:pt x="1952" y="4894"/>
                </a:lnTo>
                <a:lnTo>
                  <a:pt x="1915" y="4821"/>
                </a:lnTo>
                <a:lnTo>
                  <a:pt x="1887" y="4741"/>
                </a:lnTo>
                <a:lnTo>
                  <a:pt x="1870" y="4657"/>
                </a:lnTo>
                <a:lnTo>
                  <a:pt x="1864" y="4571"/>
                </a:lnTo>
                <a:lnTo>
                  <a:pt x="1870" y="4490"/>
                </a:lnTo>
                <a:lnTo>
                  <a:pt x="1883" y="4416"/>
                </a:lnTo>
                <a:lnTo>
                  <a:pt x="1906" y="4343"/>
                </a:lnTo>
                <a:lnTo>
                  <a:pt x="1936" y="4274"/>
                </a:lnTo>
                <a:lnTo>
                  <a:pt x="1977" y="4211"/>
                </a:lnTo>
                <a:lnTo>
                  <a:pt x="2021" y="4152"/>
                </a:lnTo>
                <a:lnTo>
                  <a:pt x="2072" y="4099"/>
                </a:lnTo>
                <a:lnTo>
                  <a:pt x="2131" y="4051"/>
                </a:lnTo>
                <a:lnTo>
                  <a:pt x="2049" y="4043"/>
                </a:lnTo>
                <a:lnTo>
                  <a:pt x="1973" y="4026"/>
                </a:lnTo>
                <a:lnTo>
                  <a:pt x="1898" y="3999"/>
                </a:lnTo>
                <a:lnTo>
                  <a:pt x="1830" y="3963"/>
                </a:lnTo>
                <a:lnTo>
                  <a:pt x="1767" y="3917"/>
                </a:lnTo>
                <a:lnTo>
                  <a:pt x="1711" y="3866"/>
                </a:lnTo>
                <a:lnTo>
                  <a:pt x="1660" y="3804"/>
                </a:lnTo>
                <a:lnTo>
                  <a:pt x="1619" y="3739"/>
                </a:lnTo>
                <a:lnTo>
                  <a:pt x="1585" y="3667"/>
                </a:lnTo>
                <a:lnTo>
                  <a:pt x="1562" y="3588"/>
                </a:lnTo>
                <a:lnTo>
                  <a:pt x="867" y="627"/>
                </a:lnTo>
                <a:lnTo>
                  <a:pt x="313" y="627"/>
                </a:lnTo>
                <a:lnTo>
                  <a:pt x="256" y="621"/>
                </a:lnTo>
                <a:lnTo>
                  <a:pt x="203" y="606"/>
                </a:lnTo>
                <a:lnTo>
                  <a:pt x="155" y="583"/>
                </a:lnTo>
                <a:lnTo>
                  <a:pt x="111" y="552"/>
                </a:lnTo>
                <a:lnTo>
                  <a:pt x="73" y="514"/>
                </a:lnTo>
                <a:lnTo>
                  <a:pt x="42" y="472"/>
                </a:lnTo>
                <a:lnTo>
                  <a:pt x="19" y="422"/>
                </a:lnTo>
                <a:lnTo>
                  <a:pt x="6" y="369"/>
                </a:lnTo>
                <a:lnTo>
                  <a:pt x="0" y="313"/>
                </a:lnTo>
                <a:lnTo>
                  <a:pt x="6" y="258"/>
                </a:lnTo>
                <a:lnTo>
                  <a:pt x="19" y="204"/>
                </a:lnTo>
                <a:lnTo>
                  <a:pt x="42" y="155"/>
                </a:lnTo>
                <a:lnTo>
                  <a:pt x="73" y="113"/>
                </a:lnTo>
                <a:lnTo>
                  <a:pt x="111" y="74"/>
                </a:lnTo>
                <a:lnTo>
                  <a:pt x="155" y="44"/>
                </a:lnTo>
                <a:lnTo>
                  <a:pt x="203" y="21"/>
                </a:lnTo>
                <a:lnTo>
                  <a:pt x="256" y="6"/>
                </a:lnTo>
                <a:lnTo>
                  <a:pt x="313" y="0"/>
                </a:lnTo>
                <a:close/>
              </a:path>
            </a:pathLst>
          </a:custGeom>
          <a:solidFill>
            <a:srgbClr val="1F74A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汉仪雅酷黑 65W" panose="020B0604020202020204" pitchFamily="34" charset="-122"/>
              <a:ea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21"/>
            </p:custDataLst>
          </p:nvPr>
        </p:nvSpPr>
        <p:spPr>
          <a:xfrm>
            <a:off x="13200278" y="6398487"/>
            <a:ext cx="415500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工作经历</a:t>
            </a:r>
            <a:endParaRPr lang="zh-CN" altLang="en-US" sz="2800" b="1" spc="15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  <a:p>
            <a:pPr algn="ctr"/>
            <a:r>
              <a:rPr lang="en-US" altLang="zh-CN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(</a:t>
            </a:r>
            <a:r>
              <a:rPr lang="zh-CN" altLang="en-US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入职众能前</a:t>
            </a:r>
            <a:r>
              <a:rPr lang="en-US" altLang="zh-CN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)</a:t>
            </a:r>
            <a:endParaRPr lang="en-US" altLang="zh-CN" sz="2800" b="1" spc="15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22"/>
            </p:custDataLst>
          </p:nvPr>
        </p:nvSpPr>
        <p:spPr>
          <a:xfrm>
            <a:off x="18796844" y="6972600"/>
            <a:ext cx="415500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工作经历</a:t>
            </a:r>
            <a:endParaRPr lang="zh-CN" altLang="en-US" sz="2800" b="1" spc="15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  <a:p>
            <a:pPr algn="ctr"/>
            <a:r>
              <a:rPr lang="en-US" altLang="zh-CN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(</a:t>
            </a:r>
            <a:r>
              <a:rPr lang="zh-CN" altLang="en-US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入职众能后</a:t>
            </a:r>
            <a:r>
              <a:rPr lang="en-US" altLang="zh-CN" sz="2800" b="1" spc="150">
                <a:solidFill>
                  <a:sysClr val="window" lastClr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)</a:t>
            </a:r>
            <a:endParaRPr lang="en-US" altLang="zh-CN" sz="2800" b="1" spc="150">
              <a:solidFill>
                <a:sysClr val="window" lastClr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3"/>
            </p:custDataLst>
          </p:nvPr>
        </p:nvSpPr>
        <p:spPr>
          <a:xfrm>
            <a:off x="7485839" y="9354132"/>
            <a:ext cx="4390754" cy="173046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07.09~10.06 </a:t>
            </a:r>
            <a:r>
              <a:rPr lang="zh-CN" altLang="en-US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南京市江宁高级中学</a:t>
            </a:r>
            <a:endParaRPr lang="zh-CN" altLang="en-US" sz="1800" spc="150">
              <a:solidFill>
                <a:srgbClr val="000000">
                  <a:lumMod val="65000"/>
                  <a:lumOff val="35000"/>
                </a:srgb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10.09~14.06 </a:t>
            </a:r>
            <a:r>
              <a:rPr lang="zh-CN" altLang="en-US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南京邮电大学（本科）</a:t>
            </a:r>
            <a:endParaRPr lang="zh-CN" altLang="en-US" sz="1800" spc="150">
              <a:solidFill>
                <a:srgbClr val="000000">
                  <a:lumMod val="65000"/>
                  <a:lumOff val="35000"/>
                </a:srgb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24"/>
            </p:custDataLst>
          </p:nvPr>
        </p:nvSpPr>
        <p:spPr>
          <a:xfrm>
            <a:off x="13082405" y="9354132"/>
            <a:ext cx="4390754" cy="173046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>
              <a:lnSpc>
                <a:spcPct val="120000"/>
              </a:lnSpc>
            </a:pPr>
            <a:r>
              <a:rPr lang="en-US" altLang="zh-CN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14.08~21.01 </a:t>
            </a:r>
            <a:r>
              <a:rPr lang="zh-CN" altLang="en-US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浩鲸云计算科技股份有限公司（工程经理、项目经理、交付经理）</a:t>
            </a:r>
            <a:endParaRPr lang="zh-CN" altLang="en-US" sz="1800" spc="150">
              <a:solidFill>
                <a:srgbClr val="000000">
                  <a:lumMod val="65000"/>
                  <a:lumOff val="35000"/>
                </a:srgb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25"/>
            </p:custDataLst>
          </p:nvPr>
        </p:nvSpPr>
        <p:spPr>
          <a:xfrm>
            <a:off x="18678972" y="9354132"/>
            <a:ext cx="4390754" cy="1730468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>
              <a:lnSpc>
                <a:spcPct val="120000"/>
              </a:lnSpc>
            </a:pPr>
            <a:r>
              <a:rPr lang="en-US" altLang="zh-CN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21.01~   </a:t>
            </a:r>
            <a:r>
              <a:rPr lang="zh-CN" altLang="en-US" sz="1800" spc="150">
                <a:solidFill>
                  <a:srgbClr val="000000">
                    <a:lumMod val="65000"/>
                    <a:lumOff val="35000"/>
                  </a:srgb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汉仪雅酷黑 65W" panose="020B0604020202020204" pitchFamily="34" charset="-122"/>
              </a:rPr>
              <a:t>众能联合数字技术有限公司（测试经理）</a:t>
            </a:r>
            <a:endParaRPr lang="zh-CN" altLang="en-US" sz="1800" spc="150">
              <a:solidFill>
                <a:srgbClr val="000000">
                  <a:lumMod val="65000"/>
                  <a:lumOff val="35000"/>
                </a:srgb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汉仪雅酷黑 65W" panose="020B0604020202020204" pitchFamily="34" charset="-122"/>
            </a:endParaRPr>
          </a:p>
        </p:txBody>
      </p:sp>
      <p:sp>
        <p:nvSpPr>
          <p:cNvPr id="55" name="computer_159343"/>
          <p:cNvSpPr>
            <a:spLocks noChangeAspect="1"/>
          </p:cNvSpPr>
          <p:nvPr>
            <p:custDataLst>
              <p:tags r:id="rId26"/>
            </p:custDataLst>
          </p:nvPr>
        </p:nvSpPr>
        <p:spPr bwMode="auto">
          <a:xfrm>
            <a:off x="20490737" y="5476883"/>
            <a:ext cx="766022" cy="698281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523" h="5956">
                <a:moveTo>
                  <a:pt x="527" y="4748"/>
                </a:moveTo>
                <a:lnTo>
                  <a:pt x="2672" y="4748"/>
                </a:lnTo>
                <a:lnTo>
                  <a:pt x="2672" y="5336"/>
                </a:lnTo>
                <a:lnTo>
                  <a:pt x="2253" y="5336"/>
                </a:lnTo>
                <a:cubicBezTo>
                  <a:pt x="2184" y="5336"/>
                  <a:pt x="2127" y="5392"/>
                  <a:pt x="2127" y="5463"/>
                </a:cubicBezTo>
                <a:lnTo>
                  <a:pt x="2127" y="5830"/>
                </a:lnTo>
                <a:cubicBezTo>
                  <a:pt x="2127" y="5899"/>
                  <a:pt x="2183" y="5956"/>
                  <a:pt x="2253" y="5956"/>
                </a:cubicBezTo>
                <a:lnTo>
                  <a:pt x="4269" y="5956"/>
                </a:lnTo>
                <a:cubicBezTo>
                  <a:pt x="4339" y="5956"/>
                  <a:pt x="4396" y="5900"/>
                  <a:pt x="4396" y="5830"/>
                </a:cubicBezTo>
                <a:lnTo>
                  <a:pt x="4396" y="5463"/>
                </a:lnTo>
                <a:cubicBezTo>
                  <a:pt x="4396" y="5394"/>
                  <a:pt x="4340" y="5336"/>
                  <a:pt x="4269" y="5336"/>
                </a:cubicBezTo>
                <a:lnTo>
                  <a:pt x="3851" y="5336"/>
                </a:lnTo>
                <a:lnTo>
                  <a:pt x="3851" y="4748"/>
                </a:lnTo>
                <a:lnTo>
                  <a:pt x="5996" y="4748"/>
                </a:lnTo>
                <a:cubicBezTo>
                  <a:pt x="6287" y="4748"/>
                  <a:pt x="6523" y="4512"/>
                  <a:pt x="6523" y="4222"/>
                </a:cubicBezTo>
                <a:lnTo>
                  <a:pt x="6523" y="527"/>
                </a:lnTo>
                <a:cubicBezTo>
                  <a:pt x="6523" y="236"/>
                  <a:pt x="6287" y="0"/>
                  <a:pt x="5996" y="0"/>
                </a:cubicBezTo>
                <a:lnTo>
                  <a:pt x="527" y="0"/>
                </a:lnTo>
                <a:cubicBezTo>
                  <a:pt x="236" y="0"/>
                  <a:pt x="0" y="236"/>
                  <a:pt x="0" y="527"/>
                </a:cubicBezTo>
                <a:lnTo>
                  <a:pt x="0" y="4222"/>
                </a:lnTo>
                <a:cubicBezTo>
                  <a:pt x="0" y="4512"/>
                  <a:pt x="236" y="4748"/>
                  <a:pt x="527" y="4748"/>
                </a:cubicBezTo>
                <a:close/>
                <a:moveTo>
                  <a:pt x="719" y="719"/>
                </a:moveTo>
                <a:lnTo>
                  <a:pt x="5804" y="719"/>
                </a:lnTo>
                <a:lnTo>
                  <a:pt x="5804" y="4026"/>
                </a:lnTo>
                <a:lnTo>
                  <a:pt x="719" y="4026"/>
                </a:lnTo>
                <a:lnTo>
                  <a:pt x="719" y="719"/>
                </a:lnTo>
                <a:close/>
                <a:moveTo>
                  <a:pt x="2481" y="1775"/>
                </a:moveTo>
                <a:lnTo>
                  <a:pt x="1844" y="2412"/>
                </a:lnTo>
                <a:lnTo>
                  <a:pt x="2481" y="3050"/>
                </a:lnTo>
                <a:lnTo>
                  <a:pt x="2143" y="3388"/>
                </a:lnTo>
                <a:lnTo>
                  <a:pt x="1168" y="2412"/>
                </a:lnTo>
                <a:lnTo>
                  <a:pt x="2143" y="1438"/>
                </a:lnTo>
                <a:lnTo>
                  <a:pt x="2481" y="1775"/>
                </a:lnTo>
                <a:close/>
                <a:moveTo>
                  <a:pt x="4380" y="1436"/>
                </a:moveTo>
                <a:lnTo>
                  <a:pt x="5355" y="2411"/>
                </a:lnTo>
                <a:lnTo>
                  <a:pt x="4380" y="3386"/>
                </a:lnTo>
                <a:lnTo>
                  <a:pt x="4041" y="3047"/>
                </a:lnTo>
                <a:lnTo>
                  <a:pt x="4679" y="2410"/>
                </a:lnTo>
                <a:lnTo>
                  <a:pt x="4041" y="1772"/>
                </a:lnTo>
                <a:lnTo>
                  <a:pt x="4380" y="1436"/>
                </a:lnTo>
                <a:close/>
                <a:moveTo>
                  <a:pt x="3504" y="1104"/>
                </a:moveTo>
                <a:lnTo>
                  <a:pt x="3949" y="1279"/>
                </a:lnTo>
                <a:lnTo>
                  <a:pt x="3019" y="3646"/>
                </a:lnTo>
                <a:lnTo>
                  <a:pt x="2573" y="3471"/>
                </a:lnTo>
                <a:lnTo>
                  <a:pt x="3504" y="1104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/>
          <a:p>
            <a:endParaRPr lang="zh-CN" altLang="en-US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19150" y="10165080"/>
            <a:ext cx="558419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u="sng" dirty="0" smtClean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拟晋升：测试高级专家</a:t>
            </a:r>
            <a:endParaRPr lang="zh-CN" altLang="en-US" b="1" u="sng" dirty="0" smtClean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更强的测试能力（全流程、独立、工具）</a:t>
            </a: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更高的管理水平（方法论、度量分析、培养）</a:t>
            </a:r>
            <a:endParaRPr lang="zh-CN" altLang="en-US" sz="2000" b="1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8525" y="2688590"/>
            <a:ext cx="4848860" cy="323278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1761490" y="6297613"/>
            <a:ext cx="312293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002494  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王扬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（小七）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154555" y="6973888"/>
            <a:ext cx="23368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PMP</a:t>
            </a:r>
            <a:r>
              <a:rPr kumimoji="0" lang="zh-CN" altLang="en-US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、</a:t>
            </a:r>
            <a:r>
              <a:rPr kumimoji="0" lang="en-US" altLang="zh-CN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PMI-ACP</a:t>
            </a:r>
            <a:endParaRPr kumimoji="0" lang="en-US" altLang="zh-CN" sz="240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54125" y="7650163"/>
            <a:ext cx="41376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众能联合</a:t>
            </a:r>
            <a:r>
              <a:rPr kumimoji="0" lang="en-US" altLang="zh-CN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2021</a:t>
            </a:r>
            <a:r>
              <a:rPr kumimoji="0" lang="zh-CN" altLang="en-US" sz="24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年度</a:t>
            </a:r>
            <a:r>
              <a:rPr kumimoji="0" lang="zh-CN" altLang="en-US" sz="2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开</a:t>
            </a:r>
            <a:r>
              <a:rPr kumimoji="0" lang="en-US" altLang="zh-CN" sz="2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“</a:t>
            </a:r>
            <a:r>
              <a:rPr kumimoji="0" lang="zh-CN" altLang="en-US" sz="2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鹿</a:t>
            </a:r>
            <a:r>
              <a:rPr kumimoji="0" lang="en-US" altLang="zh-CN" sz="2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”</a:t>
            </a:r>
            <a:r>
              <a:rPr kumimoji="0" lang="zh-CN" altLang="en-US" sz="2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先锋</a:t>
            </a:r>
            <a:endParaRPr kumimoji="0" lang="zh-CN" altLang="en-US" sz="2400" b="1" i="1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3315" y="8497571"/>
            <a:ext cx="4399280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4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专注</a:t>
            </a:r>
            <a:r>
              <a:rPr kumimoji="0" lang="en-US" altLang="zh-CN" sz="4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   </a:t>
            </a:r>
            <a:r>
              <a:rPr kumimoji="0" lang="zh-CN" altLang="en-US" sz="4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激情</a:t>
            </a:r>
            <a:r>
              <a:rPr kumimoji="0" lang="en-US" altLang="zh-CN" sz="4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   </a:t>
            </a:r>
            <a:r>
              <a:rPr kumimoji="0" lang="zh-CN" altLang="en-US" sz="4400" b="1" i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"/>
              </a:rPr>
              <a:t>挑战</a:t>
            </a:r>
            <a:endParaRPr kumimoji="0" lang="zh-CN" altLang="en-US" sz="4400" b="1" i="1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36974" y="6281102"/>
            <a:ext cx="57785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2</a:t>
            </a:r>
            <a:endParaRPr lang="en-US"/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84455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工作业绩成果及表现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98425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4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工作业绩成果及表现（概览）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3" name="箭头: V 形 52"/>
          <p:cNvSpPr/>
          <p:nvPr/>
        </p:nvSpPr>
        <p:spPr>
          <a:xfrm>
            <a:off x="3733478" y="6392164"/>
            <a:ext cx="332980" cy="3329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057400" y="2806065"/>
            <a:ext cx="4665345" cy="1461770"/>
          </a:xfrm>
          <a:prstGeom prst="roundRect">
            <a:avLst/>
          </a:prstGeom>
          <a:gradFill>
            <a:gsLst>
              <a:gs pos="100000">
                <a:srgbClr val="00B0F0"/>
              </a:gs>
              <a:gs pos="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rPr>
              <a:t>个人主要负责</a:t>
            </a:r>
            <a:endParaRPr lang="zh-CN" altLang="en-US" sz="4000" dirty="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86150" y="4779700"/>
            <a:ext cx="5475604" cy="6246390"/>
            <a:chOff x="1128850" y="3262792"/>
            <a:chExt cx="2737802" cy="3123195"/>
          </a:xfrm>
        </p:grpSpPr>
        <p:grpSp>
          <p:nvGrpSpPr>
            <p:cNvPr id="20" name="组合 19"/>
            <p:cNvGrpSpPr/>
            <p:nvPr/>
          </p:nvGrpSpPr>
          <p:grpSpPr>
            <a:xfrm>
              <a:off x="1128850" y="3262792"/>
              <a:ext cx="2737802" cy="3123195"/>
              <a:chOff x="1128850" y="3262792"/>
              <a:chExt cx="2737802" cy="3123195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1128850" y="4124434"/>
                <a:ext cx="2462075" cy="226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快速组建测试团队，制定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/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遵循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项目管理流程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，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P0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需求按时保质交付，迭代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1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月大版本，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2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周小版本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月均交付需求</a:t>
                </a: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11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个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线上漏出率约</a:t>
                </a: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0.5%</a:t>
                </a:r>
                <a:endParaRPr lang="en-US" altLang="zh-CN" sz="3200">
                  <a:solidFill>
                    <a:srgbClr val="FF000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28850" y="3262792"/>
                <a:ext cx="2737802" cy="41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保交付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413752" y="4852088"/>
            <a:ext cx="6688456" cy="4696992"/>
            <a:chOff x="1128850" y="3298986"/>
            <a:chExt cx="3344228" cy="2348496"/>
          </a:xfrm>
        </p:grpSpPr>
        <p:grpSp>
          <p:nvGrpSpPr>
            <p:cNvPr id="64" name="组合 63"/>
            <p:cNvGrpSpPr/>
            <p:nvPr/>
          </p:nvGrpSpPr>
          <p:grpSpPr>
            <a:xfrm>
              <a:off x="1128850" y="3298986"/>
              <a:ext cx="3344228" cy="2348496"/>
              <a:chOff x="1128850" y="3298986"/>
              <a:chExt cx="3344228" cy="2348496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128850" y="4124434"/>
                <a:ext cx="3275783" cy="1523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7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轮次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线上告警分析与推动治理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35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个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核心接口压测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1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个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核心服务故障演练，识别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MQ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架构重大风险，并推动全域整改</a:t>
                </a:r>
                <a:endPara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128850" y="3298986"/>
                <a:ext cx="3344228" cy="41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促稳定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517044" y="5518516"/>
            <a:ext cx="0" cy="4114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862026" y="5518516"/>
            <a:ext cx="0" cy="4114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: 形状 73"/>
          <p:cNvSpPr/>
          <p:nvPr/>
        </p:nvSpPr>
        <p:spPr>
          <a:xfrm>
            <a:off x="6771144" y="9928720"/>
            <a:ext cx="17612856" cy="3787280"/>
          </a:xfrm>
          <a:custGeom>
            <a:avLst/>
            <a:gdLst>
              <a:gd name="connsiteX0" fmla="*/ 8806428 w 8806428"/>
              <a:gd name="connsiteY0" fmla="*/ 0 h 1893640"/>
              <a:gd name="connsiteX1" fmla="*/ 8806428 w 8806428"/>
              <a:gd name="connsiteY1" fmla="*/ 1893640 h 1893640"/>
              <a:gd name="connsiteX2" fmla="*/ 0 w 8806428"/>
              <a:gd name="connsiteY2" fmla="*/ 1893640 h 1893640"/>
              <a:gd name="connsiteX3" fmla="*/ 12780 w 8806428"/>
              <a:gd name="connsiteY3" fmla="*/ 1865761 h 1893640"/>
              <a:gd name="connsiteX4" fmla="*/ 663914 w 8806428"/>
              <a:gd name="connsiteY4" fmla="*/ 1349354 h 1893640"/>
              <a:gd name="connsiteX5" fmla="*/ 3436142 w 8806428"/>
              <a:gd name="connsiteY5" fmla="*/ 1189697 h 1893640"/>
              <a:gd name="connsiteX6" fmla="*/ 5177857 w 8806428"/>
              <a:gd name="connsiteY6" fmla="*/ 623640 h 1893640"/>
              <a:gd name="connsiteX7" fmla="*/ 7717857 w 8806428"/>
              <a:gd name="connsiteY7" fmla="*/ 797811 h 1893640"/>
              <a:gd name="connsiteX8" fmla="*/ 8682830 w 8806428"/>
              <a:gd name="connsiteY8" fmla="*/ 131274 h 1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6428" h="1893640">
                <a:moveTo>
                  <a:pt x="8806428" y="0"/>
                </a:moveTo>
                <a:lnTo>
                  <a:pt x="8806428" y="1893640"/>
                </a:lnTo>
                <a:lnTo>
                  <a:pt x="0" y="1893640"/>
                </a:lnTo>
                <a:lnTo>
                  <a:pt x="12780" y="1865761"/>
                </a:lnTo>
                <a:cubicBezTo>
                  <a:pt x="135107" y="1649136"/>
                  <a:pt x="323736" y="1463654"/>
                  <a:pt x="663914" y="1349354"/>
                </a:cubicBezTo>
                <a:cubicBezTo>
                  <a:pt x="1268677" y="1146154"/>
                  <a:pt x="2683819" y="1310649"/>
                  <a:pt x="3436142" y="1189697"/>
                </a:cubicBezTo>
                <a:cubicBezTo>
                  <a:pt x="4188466" y="1068745"/>
                  <a:pt x="4464238" y="688954"/>
                  <a:pt x="5177857" y="623640"/>
                </a:cubicBezTo>
                <a:cubicBezTo>
                  <a:pt x="5891476" y="558326"/>
                  <a:pt x="7067133" y="942954"/>
                  <a:pt x="7717857" y="797811"/>
                </a:cubicBezTo>
                <a:cubicBezTo>
                  <a:pt x="8124560" y="707097"/>
                  <a:pt x="8432043" y="398101"/>
                  <a:pt x="8682830" y="131274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5" name="任意多边形: 形状 74"/>
          <p:cNvSpPr/>
          <p:nvPr/>
        </p:nvSpPr>
        <p:spPr>
          <a:xfrm flipH="1">
            <a:off x="0" y="9928720"/>
            <a:ext cx="17612856" cy="3787280"/>
          </a:xfrm>
          <a:custGeom>
            <a:avLst/>
            <a:gdLst>
              <a:gd name="connsiteX0" fmla="*/ 8806428 w 8806428"/>
              <a:gd name="connsiteY0" fmla="*/ 0 h 1893640"/>
              <a:gd name="connsiteX1" fmla="*/ 8682830 w 8806428"/>
              <a:gd name="connsiteY1" fmla="*/ 131274 h 1893640"/>
              <a:gd name="connsiteX2" fmla="*/ 7717857 w 8806428"/>
              <a:gd name="connsiteY2" fmla="*/ 797811 h 1893640"/>
              <a:gd name="connsiteX3" fmla="*/ 5177857 w 8806428"/>
              <a:gd name="connsiteY3" fmla="*/ 623640 h 1893640"/>
              <a:gd name="connsiteX4" fmla="*/ 3436142 w 8806428"/>
              <a:gd name="connsiteY4" fmla="*/ 1189697 h 1893640"/>
              <a:gd name="connsiteX5" fmla="*/ 663914 w 8806428"/>
              <a:gd name="connsiteY5" fmla="*/ 1349354 h 1893640"/>
              <a:gd name="connsiteX6" fmla="*/ 12780 w 8806428"/>
              <a:gd name="connsiteY6" fmla="*/ 1865761 h 1893640"/>
              <a:gd name="connsiteX7" fmla="*/ 0 w 8806428"/>
              <a:gd name="connsiteY7" fmla="*/ 1893640 h 1893640"/>
              <a:gd name="connsiteX8" fmla="*/ 8806428 w 8806428"/>
              <a:gd name="connsiteY8" fmla="*/ 1893640 h 1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6428" h="1893640">
                <a:moveTo>
                  <a:pt x="8806428" y="0"/>
                </a:moveTo>
                <a:lnTo>
                  <a:pt x="8682830" y="131274"/>
                </a:lnTo>
                <a:cubicBezTo>
                  <a:pt x="8432043" y="398101"/>
                  <a:pt x="8124560" y="707097"/>
                  <a:pt x="7717857" y="797811"/>
                </a:cubicBezTo>
                <a:cubicBezTo>
                  <a:pt x="7067133" y="942954"/>
                  <a:pt x="5891476" y="558326"/>
                  <a:pt x="5177857" y="623640"/>
                </a:cubicBezTo>
                <a:cubicBezTo>
                  <a:pt x="4464238" y="688954"/>
                  <a:pt x="4188466" y="1068745"/>
                  <a:pt x="3436142" y="1189697"/>
                </a:cubicBezTo>
                <a:cubicBezTo>
                  <a:pt x="2683818" y="1310649"/>
                  <a:pt x="1268677" y="1146154"/>
                  <a:pt x="663914" y="1349354"/>
                </a:cubicBezTo>
                <a:cubicBezTo>
                  <a:pt x="323736" y="1463654"/>
                  <a:pt x="135106" y="1649136"/>
                  <a:pt x="12780" y="1865761"/>
                </a:cubicBezTo>
                <a:lnTo>
                  <a:pt x="0" y="1893640"/>
                </a:lnTo>
                <a:lnTo>
                  <a:pt x="8806428" y="189364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6" name="任意多边形: 形状 75"/>
          <p:cNvSpPr/>
          <p:nvPr/>
        </p:nvSpPr>
        <p:spPr>
          <a:xfrm>
            <a:off x="0" y="12330744"/>
            <a:ext cx="11451178" cy="1385256"/>
          </a:xfrm>
          <a:custGeom>
            <a:avLst/>
            <a:gdLst>
              <a:gd name="connsiteX0" fmla="*/ 1058013 w 5725589"/>
              <a:gd name="connsiteY0" fmla="*/ 882 h 692628"/>
              <a:gd name="connsiteX1" fmla="*/ 1248229 w 5725589"/>
              <a:gd name="connsiteY1" fmla="*/ 3199 h 692628"/>
              <a:gd name="connsiteX2" fmla="*/ 2975429 w 5725589"/>
              <a:gd name="connsiteY2" fmla="*/ 424114 h 692628"/>
              <a:gd name="connsiteX3" fmla="*/ 4746171 w 5725589"/>
              <a:gd name="connsiteY3" fmla="*/ 75771 h 692628"/>
              <a:gd name="connsiteX4" fmla="*/ 5618730 w 5725589"/>
              <a:gd name="connsiteY4" fmla="*/ 611268 h 692628"/>
              <a:gd name="connsiteX5" fmla="*/ 5725589 w 5725589"/>
              <a:gd name="connsiteY5" fmla="*/ 692628 h 692628"/>
              <a:gd name="connsiteX6" fmla="*/ 0 w 5725589"/>
              <a:gd name="connsiteY6" fmla="*/ 692628 h 692628"/>
              <a:gd name="connsiteX7" fmla="*/ 0 w 5725589"/>
              <a:gd name="connsiteY7" fmla="*/ 222048 h 692628"/>
              <a:gd name="connsiteX8" fmla="*/ 193675 w 5725589"/>
              <a:gd name="connsiteY8" fmla="*/ 159172 h 692628"/>
              <a:gd name="connsiteX9" fmla="*/ 1058013 w 5725589"/>
              <a:gd name="connsiteY9" fmla="*/ 882 h 6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25589" h="692628">
                <a:moveTo>
                  <a:pt x="1058013" y="882"/>
                </a:moveTo>
                <a:cubicBezTo>
                  <a:pt x="1120171" y="-789"/>
                  <a:pt x="1183520" y="-127"/>
                  <a:pt x="1248229" y="3199"/>
                </a:cubicBezTo>
                <a:cubicBezTo>
                  <a:pt x="1765905" y="29808"/>
                  <a:pt x="2392439" y="412019"/>
                  <a:pt x="2975429" y="424114"/>
                </a:cubicBezTo>
                <a:cubicBezTo>
                  <a:pt x="3558419" y="436209"/>
                  <a:pt x="4218819" y="-6477"/>
                  <a:pt x="4746171" y="75771"/>
                </a:cubicBezTo>
                <a:cubicBezTo>
                  <a:pt x="5075766" y="127176"/>
                  <a:pt x="5342996" y="388357"/>
                  <a:pt x="5618730" y="611268"/>
                </a:cubicBezTo>
                <a:lnTo>
                  <a:pt x="5725589" y="692628"/>
                </a:lnTo>
                <a:lnTo>
                  <a:pt x="0" y="692628"/>
                </a:lnTo>
                <a:lnTo>
                  <a:pt x="0" y="222048"/>
                </a:lnTo>
                <a:lnTo>
                  <a:pt x="193675" y="159172"/>
                </a:lnTo>
                <a:cubicBezTo>
                  <a:pt x="466196" y="75875"/>
                  <a:pt x="747222" y="9233"/>
                  <a:pt x="1058013" y="882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2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68677" y="4852088"/>
            <a:ext cx="6688456" cy="6174002"/>
            <a:chOff x="1128850" y="3298986"/>
            <a:chExt cx="3344228" cy="3087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28850" y="3298986"/>
              <a:ext cx="3344228" cy="3087001"/>
              <a:chOff x="1128850" y="3298986"/>
              <a:chExt cx="3344228" cy="3087001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128850" y="4124434"/>
                <a:ext cx="3275783" cy="226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基于Python+Pytest的接口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自动化框架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；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基于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Python+Shell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的</a:t>
                </a:r>
                <a:r>
                  <a:rPr lang="en-US" altLang="zh-CN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Jacoco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代码覆盖率报告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；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基于Python的</a:t>
                </a: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缺陷提醒工具、缺陷分析工具、发布单分析工具</a:t>
                </a:r>
                <a:endParaRPr lang="zh-CN" altLang="en-US" sz="3200" dirty="0">
                  <a:solidFill>
                    <a:srgbClr val="FF000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28850" y="3298986"/>
                <a:ext cx="3344228" cy="41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做工具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98425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3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工作业绩成果及表现（概览）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53" name="箭头: V 形 52"/>
          <p:cNvSpPr/>
          <p:nvPr/>
        </p:nvSpPr>
        <p:spPr>
          <a:xfrm>
            <a:off x="3733478" y="6392164"/>
            <a:ext cx="332980" cy="3329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057400" y="2806065"/>
            <a:ext cx="4665345" cy="1461770"/>
          </a:xfrm>
          <a:prstGeom prst="roundRect">
            <a:avLst/>
          </a:prstGeom>
          <a:gradFill>
            <a:gsLst>
              <a:gs pos="100000">
                <a:srgbClr val="00B0F0"/>
              </a:gs>
              <a:gs pos="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rPr>
              <a:t>团队协作</a:t>
            </a:r>
            <a:endParaRPr lang="zh-CN" altLang="en-US" sz="4000" dirty="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86150" y="4779700"/>
            <a:ext cx="5475604" cy="6246390"/>
            <a:chOff x="1128850" y="3262792"/>
            <a:chExt cx="2737802" cy="3123195"/>
          </a:xfrm>
        </p:grpSpPr>
        <p:grpSp>
          <p:nvGrpSpPr>
            <p:cNvPr id="20" name="组合 19"/>
            <p:cNvGrpSpPr/>
            <p:nvPr/>
          </p:nvGrpSpPr>
          <p:grpSpPr>
            <a:xfrm>
              <a:off x="1128850" y="3262792"/>
              <a:ext cx="2737802" cy="3123195"/>
              <a:chOff x="1128850" y="3262792"/>
              <a:chExt cx="2737802" cy="3123195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1128850" y="4124434"/>
                <a:ext cx="2462075" cy="226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需求交付规范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测试用例规范</a:t>
                </a:r>
                <a:endParaRPr lang="zh-CN" altLang="en-US" sz="320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缺陷提报规范</a:t>
                </a:r>
                <a:endParaRPr lang="zh-CN" altLang="en-US" sz="320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缺陷等级定义</a:t>
                </a:r>
                <a:endParaRPr lang="zh-CN" altLang="en-US" sz="320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测试报告规范</a:t>
                </a:r>
                <a:endParaRPr lang="zh-CN" altLang="en-US" sz="320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endParaRPr lang="zh-CN" altLang="en-US" sz="320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28850" y="3262792"/>
                <a:ext cx="2737802" cy="41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定规范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413752" y="4852088"/>
            <a:ext cx="6688456" cy="4696992"/>
            <a:chOff x="1128850" y="3298986"/>
            <a:chExt cx="3344228" cy="2348496"/>
          </a:xfrm>
        </p:grpSpPr>
        <p:grpSp>
          <p:nvGrpSpPr>
            <p:cNvPr id="64" name="组合 63"/>
            <p:cNvGrpSpPr/>
            <p:nvPr/>
          </p:nvGrpSpPr>
          <p:grpSpPr>
            <a:xfrm>
              <a:off x="1128850" y="3298986"/>
              <a:ext cx="3344228" cy="2348496"/>
              <a:chOff x="1128850" y="3298986"/>
              <a:chExt cx="3344228" cy="2348496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128850" y="4124434"/>
                <a:ext cx="3275783" cy="1523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人员盘点制度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带教周周享制度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告警治理制度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项目管理流程</a:t>
                </a:r>
                <a:r>
                  <a:rPr lang="zh-CN" altLang="en-US" sz="320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，及附属流程</a:t>
                </a:r>
                <a:endParaRPr lang="zh-CN" altLang="en-US" sz="3200" dirty="0">
                  <a:solidFill>
                    <a:schemeClr val="tx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128850" y="3298986"/>
                <a:ext cx="3344228" cy="41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建流程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517044" y="5518516"/>
            <a:ext cx="0" cy="4114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862026" y="5518516"/>
            <a:ext cx="0" cy="4114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: 形状 73"/>
          <p:cNvSpPr/>
          <p:nvPr/>
        </p:nvSpPr>
        <p:spPr>
          <a:xfrm>
            <a:off x="6771144" y="9928720"/>
            <a:ext cx="17612856" cy="3787280"/>
          </a:xfrm>
          <a:custGeom>
            <a:avLst/>
            <a:gdLst>
              <a:gd name="connsiteX0" fmla="*/ 8806428 w 8806428"/>
              <a:gd name="connsiteY0" fmla="*/ 0 h 1893640"/>
              <a:gd name="connsiteX1" fmla="*/ 8806428 w 8806428"/>
              <a:gd name="connsiteY1" fmla="*/ 1893640 h 1893640"/>
              <a:gd name="connsiteX2" fmla="*/ 0 w 8806428"/>
              <a:gd name="connsiteY2" fmla="*/ 1893640 h 1893640"/>
              <a:gd name="connsiteX3" fmla="*/ 12780 w 8806428"/>
              <a:gd name="connsiteY3" fmla="*/ 1865761 h 1893640"/>
              <a:gd name="connsiteX4" fmla="*/ 663914 w 8806428"/>
              <a:gd name="connsiteY4" fmla="*/ 1349354 h 1893640"/>
              <a:gd name="connsiteX5" fmla="*/ 3436142 w 8806428"/>
              <a:gd name="connsiteY5" fmla="*/ 1189697 h 1893640"/>
              <a:gd name="connsiteX6" fmla="*/ 5177857 w 8806428"/>
              <a:gd name="connsiteY6" fmla="*/ 623640 h 1893640"/>
              <a:gd name="connsiteX7" fmla="*/ 7717857 w 8806428"/>
              <a:gd name="connsiteY7" fmla="*/ 797811 h 1893640"/>
              <a:gd name="connsiteX8" fmla="*/ 8682830 w 8806428"/>
              <a:gd name="connsiteY8" fmla="*/ 131274 h 1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6428" h="1893640">
                <a:moveTo>
                  <a:pt x="8806428" y="0"/>
                </a:moveTo>
                <a:lnTo>
                  <a:pt x="8806428" y="1893640"/>
                </a:lnTo>
                <a:lnTo>
                  <a:pt x="0" y="1893640"/>
                </a:lnTo>
                <a:lnTo>
                  <a:pt x="12780" y="1865761"/>
                </a:lnTo>
                <a:cubicBezTo>
                  <a:pt x="135107" y="1649136"/>
                  <a:pt x="323736" y="1463654"/>
                  <a:pt x="663914" y="1349354"/>
                </a:cubicBezTo>
                <a:cubicBezTo>
                  <a:pt x="1268677" y="1146154"/>
                  <a:pt x="2683819" y="1310649"/>
                  <a:pt x="3436142" y="1189697"/>
                </a:cubicBezTo>
                <a:cubicBezTo>
                  <a:pt x="4188466" y="1068745"/>
                  <a:pt x="4464238" y="688954"/>
                  <a:pt x="5177857" y="623640"/>
                </a:cubicBezTo>
                <a:cubicBezTo>
                  <a:pt x="5891476" y="558326"/>
                  <a:pt x="7067133" y="942954"/>
                  <a:pt x="7717857" y="797811"/>
                </a:cubicBezTo>
                <a:cubicBezTo>
                  <a:pt x="8124560" y="707097"/>
                  <a:pt x="8432043" y="398101"/>
                  <a:pt x="8682830" y="131274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5" name="任意多边形: 形状 74"/>
          <p:cNvSpPr/>
          <p:nvPr/>
        </p:nvSpPr>
        <p:spPr>
          <a:xfrm flipH="1">
            <a:off x="0" y="9928720"/>
            <a:ext cx="17612856" cy="3787280"/>
          </a:xfrm>
          <a:custGeom>
            <a:avLst/>
            <a:gdLst>
              <a:gd name="connsiteX0" fmla="*/ 8806428 w 8806428"/>
              <a:gd name="connsiteY0" fmla="*/ 0 h 1893640"/>
              <a:gd name="connsiteX1" fmla="*/ 8682830 w 8806428"/>
              <a:gd name="connsiteY1" fmla="*/ 131274 h 1893640"/>
              <a:gd name="connsiteX2" fmla="*/ 7717857 w 8806428"/>
              <a:gd name="connsiteY2" fmla="*/ 797811 h 1893640"/>
              <a:gd name="connsiteX3" fmla="*/ 5177857 w 8806428"/>
              <a:gd name="connsiteY3" fmla="*/ 623640 h 1893640"/>
              <a:gd name="connsiteX4" fmla="*/ 3436142 w 8806428"/>
              <a:gd name="connsiteY4" fmla="*/ 1189697 h 1893640"/>
              <a:gd name="connsiteX5" fmla="*/ 663914 w 8806428"/>
              <a:gd name="connsiteY5" fmla="*/ 1349354 h 1893640"/>
              <a:gd name="connsiteX6" fmla="*/ 12780 w 8806428"/>
              <a:gd name="connsiteY6" fmla="*/ 1865761 h 1893640"/>
              <a:gd name="connsiteX7" fmla="*/ 0 w 8806428"/>
              <a:gd name="connsiteY7" fmla="*/ 1893640 h 1893640"/>
              <a:gd name="connsiteX8" fmla="*/ 8806428 w 8806428"/>
              <a:gd name="connsiteY8" fmla="*/ 1893640 h 1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6428" h="1893640">
                <a:moveTo>
                  <a:pt x="8806428" y="0"/>
                </a:moveTo>
                <a:lnTo>
                  <a:pt x="8682830" y="131274"/>
                </a:lnTo>
                <a:cubicBezTo>
                  <a:pt x="8432043" y="398101"/>
                  <a:pt x="8124560" y="707097"/>
                  <a:pt x="7717857" y="797811"/>
                </a:cubicBezTo>
                <a:cubicBezTo>
                  <a:pt x="7067133" y="942954"/>
                  <a:pt x="5891476" y="558326"/>
                  <a:pt x="5177857" y="623640"/>
                </a:cubicBezTo>
                <a:cubicBezTo>
                  <a:pt x="4464238" y="688954"/>
                  <a:pt x="4188466" y="1068745"/>
                  <a:pt x="3436142" y="1189697"/>
                </a:cubicBezTo>
                <a:cubicBezTo>
                  <a:pt x="2683818" y="1310649"/>
                  <a:pt x="1268677" y="1146154"/>
                  <a:pt x="663914" y="1349354"/>
                </a:cubicBezTo>
                <a:cubicBezTo>
                  <a:pt x="323736" y="1463654"/>
                  <a:pt x="135106" y="1649136"/>
                  <a:pt x="12780" y="1865761"/>
                </a:cubicBezTo>
                <a:lnTo>
                  <a:pt x="0" y="1893640"/>
                </a:lnTo>
                <a:lnTo>
                  <a:pt x="8806428" y="189364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70000">
                <a:srgbClr val="054B9F"/>
              </a:gs>
            </a:gsLst>
            <a:lin ang="2700000" scaled="0"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76" name="任意多边形: 形状 75"/>
          <p:cNvSpPr/>
          <p:nvPr/>
        </p:nvSpPr>
        <p:spPr>
          <a:xfrm>
            <a:off x="0" y="12330744"/>
            <a:ext cx="11451178" cy="1385256"/>
          </a:xfrm>
          <a:custGeom>
            <a:avLst/>
            <a:gdLst>
              <a:gd name="connsiteX0" fmla="*/ 1058013 w 5725589"/>
              <a:gd name="connsiteY0" fmla="*/ 882 h 692628"/>
              <a:gd name="connsiteX1" fmla="*/ 1248229 w 5725589"/>
              <a:gd name="connsiteY1" fmla="*/ 3199 h 692628"/>
              <a:gd name="connsiteX2" fmla="*/ 2975429 w 5725589"/>
              <a:gd name="connsiteY2" fmla="*/ 424114 h 692628"/>
              <a:gd name="connsiteX3" fmla="*/ 4746171 w 5725589"/>
              <a:gd name="connsiteY3" fmla="*/ 75771 h 692628"/>
              <a:gd name="connsiteX4" fmla="*/ 5618730 w 5725589"/>
              <a:gd name="connsiteY4" fmla="*/ 611268 h 692628"/>
              <a:gd name="connsiteX5" fmla="*/ 5725589 w 5725589"/>
              <a:gd name="connsiteY5" fmla="*/ 692628 h 692628"/>
              <a:gd name="connsiteX6" fmla="*/ 0 w 5725589"/>
              <a:gd name="connsiteY6" fmla="*/ 692628 h 692628"/>
              <a:gd name="connsiteX7" fmla="*/ 0 w 5725589"/>
              <a:gd name="connsiteY7" fmla="*/ 222048 h 692628"/>
              <a:gd name="connsiteX8" fmla="*/ 193675 w 5725589"/>
              <a:gd name="connsiteY8" fmla="*/ 159172 h 692628"/>
              <a:gd name="connsiteX9" fmla="*/ 1058013 w 5725589"/>
              <a:gd name="connsiteY9" fmla="*/ 882 h 6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25589" h="692628">
                <a:moveTo>
                  <a:pt x="1058013" y="882"/>
                </a:moveTo>
                <a:cubicBezTo>
                  <a:pt x="1120171" y="-789"/>
                  <a:pt x="1183520" y="-127"/>
                  <a:pt x="1248229" y="3199"/>
                </a:cubicBezTo>
                <a:cubicBezTo>
                  <a:pt x="1765905" y="29808"/>
                  <a:pt x="2392439" y="412019"/>
                  <a:pt x="2975429" y="424114"/>
                </a:cubicBezTo>
                <a:cubicBezTo>
                  <a:pt x="3558419" y="436209"/>
                  <a:pt x="4218819" y="-6477"/>
                  <a:pt x="4746171" y="75771"/>
                </a:cubicBezTo>
                <a:cubicBezTo>
                  <a:pt x="5075766" y="127176"/>
                  <a:pt x="5342996" y="388357"/>
                  <a:pt x="5618730" y="611268"/>
                </a:cubicBezTo>
                <a:lnTo>
                  <a:pt x="5725589" y="692628"/>
                </a:lnTo>
                <a:lnTo>
                  <a:pt x="0" y="692628"/>
                </a:lnTo>
                <a:lnTo>
                  <a:pt x="0" y="222048"/>
                </a:lnTo>
                <a:lnTo>
                  <a:pt x="193675" y="159172"/>
                </a:lnTo>
                <a:cubicBezTo>
                  <a:pt x="466196" y="75875"/>
                  <a:pt x="747222" y="9233"/>
                  <a:pt x="1058013" y="882"/>
                </a:cubicBez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24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254000" dist="1016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6000">
              <a:latin typeface="微软雅黑" panose="020B0503020204020204" charset="-122"/>
              <a:ea typeface="微软雅黑" panose="020B0503020204020204" charset="-122"/>
              <a:cs typeface="+mn-ea"/>
              <a:sym typeface="思源宋体 CN" panose="02020400000000000000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68677" y="4852088"/>
            <a:ext cx="6688456" cy="6174000"/>
            <a:chOff x="1128850" y="3298986"/>
            <a:chExt cx="3344228" cy="3087000"/>
          </a:xfrm>
        </p:grpSpPr>
        <p:grpSp>
          <p:nvGrpSpPr>
            <p:cNvPr id="3" name="组合 2"/>
            <p:cNvGrpSpPr/>
            <p:nvPr/>
          </p:nvGrpSpPr>
          <p:grpSpPr>
            <a:xfrm>
              <a:off x="1128850" y="3298986"/>
              <a:ext cx="3344228" cy="3087000"/>
              <a:chOff x="1128850" y="3298986"/>
              <a:chExt cx="3344228" cy="308700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128850" y="4124434"/>
                <a:ext cx="3275783" cy="226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接口自动化，个人提报用例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583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个，团队提报</a:t>
                </a:r>
                <a:r>
                  <a:rPr lang="en-US" altLang="zh-CN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914</a:t>
                </a:r>
                <a:r>
                  <a:rPr lang="zh-CN" altLang="en-US" sz="3200"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个</a:t>
                </a:r>
                <a:endParaRPr lang="zh-CN" altLang="en-US" sz="3200"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  <a:p>
                <a:pPr algn="l" eaLnBrk="1">
                  <a:lnSpc>
                    <a:spcPct val="150000"/>
                  </a:lnSpc>
                  <a:buNone/>
                </a:pPr>
                <a:r>
                  <a:rPr lang="zh-CN" altLang="en-US" sz="32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发布提效</a:t>
                </a:r>
                <a:r>
                  <a:rPr lang="zh-CN" altLang="en-US" sz="3200" dirty="0">
                    <a:solidFill>
                      <a:schemeClr val="tx1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，“发布前充分准备、发布中高频沟通、发布后深度复盘”，发布单集中、发布权限分散的方式落地，平均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提效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汉仪雅酷黑 65W" panose="020B0604020202020204" pitchFamily="34" charset="-122"/>
                    <a:ea typeface="汉仪雅酷黑 65W" panose="020B0604020202020204" pitchFamily="34" charset="-122"/>
                    <a:cs typeface="汉仪雅酷黑 65W" panose="020B0604020202020204" pitchFamily="34" charset="-122"/>
                    <a:sym typeface="+mn-ea"/>
                  </a:rPr>
                  <a:t>90%+</a:t>
                </a:r>
                <a:endParaRPr lang="en-US" altLang="zh-CN" sz="3200" dirty="0">
                  <a:solidFill>
                    <a:srgbClr val="FF000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汉仪雅酷黑 65W" panose="020B0604020202020204" pitchFamily="34" charset="-122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28850" y="3298986"/>
                <a:ext cx="3344228" cy="41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4800" dirty="0">
                    <a:gradFill>
                      <a:gsLst>
                        <a:gs pos="0">
                          <a:srgbClr val="0070C0"/>
                        </a:gs>
                        <a:gs pos="70000">
                          <a:srgbClr val="054B9F"/>
                        </a:gs>
                      </a:gsLst>
                      <a:lin ang="2700000" scaled="0"/>
                    </a:gradFill>
                    <a:latin typeface="汉仪雅酷黑 65W" panose="020B0604020202020204" pitchFamily="34" charset="-122"/>
                    <a:ea typeface="汉仪雅酷黑 65W" panose="020B0604020202020204" pitchFamily="34" charset="-122"/>
                    <a:sym typeface="思源宋体 CN" panose="02020400000000000000" pitchFamily="18" charset="-122"/>
                  </a:rPr>
                  <a:t>促提效</a:t>
                </a:r>
                <a:endParaRPr lang="zh-CN" altLang="en-US" sz="4800" dirty="0">
                  <a:gradFill>
                    <a:gsLst>
                      <a:gs pos="0">
                        <a:srgbClr val="0070C0"/>
                      </a:gs>
                      <a:gs pos="70000">
                        <a:srgbClr val="054B9F"/>
                      </a:gs>
                    </a:gsLst>
                    <a:lin ang="2700000" scaled="0"/>
                  </a:gradFill>
                  <a:latin typeface="汉仪雅酷黑 65W" panose="020B0604020202020204" pitchFamily="34" charset="-122"/>
                  <a:ea typeface="汉仪雅酷黑 65W" panose="020B0604020202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241425" y="3949764"/>
              <a:ext cx="418411" cy="11759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70000">
                  <a:srgbClr val="054B9F"/>
                </a:gs>
              </a:gsLst>
              <a:lin ang="2700000" scaled="0"/>
            </a:gradFill>
            <a:ln>
              <a:noFill/>
            </a:ln>
            <a:effectLst>
              <a:outerShdw blurRad="254000" dist="1016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00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众能联合公司PPT模板标题"/>
          <p:cNvSpPr txBox="1"/>
          <p:nvPr/>
        </p:nvSpPr>
        <p:spPr>
          <a:xfrm>
            <a:off x="2156321" y="515725"/>
            <a:ext cx="9093200" cy="1009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900" b="1">
                <a:solidFill>
                  <a:schemeClr val="accent1">
                    <a:lumOff val="-9974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工作业绩成果及表现（续）</a:t>
            </a:r>
            <a:endParaRPr lang="zh-CN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2239645" y="7419340"/>
            <a:ext cx="20323175" cy="49637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  <a:alpha val="21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2156460" y="2360295"/>
            <a:ext cx="20406360" cy="47796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  <a:alpha val="21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4172585" y="6423025"/>
            <a:ext cx="2959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200" b="1" dirty="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微软雅黑" panose="020B0503020204020204" charset="-122"/>
              </a:rPr>
              <a:t>项目管理流程</a:t>
            </a:r>
            <a:endParaRPr lang="zh-CN" sz="3200" b="1" dirty="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98455" y="3813175"/>
            <a:ext cx="11631295" cy="187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漏出率从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5.4%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降至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0.5%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质量提升高达</a:t>
            </a:r>
            <a:r>
              <a:rPr kumimoji="0" lang="en-US" altLang="zh-CN" sz="48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90.74%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95700" y="11432540"/>
            <a:ext cx="3593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200" b="1" dirty="0">
                <a:solidFill>
                  <a:schemeClr val="tx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微软雅黑" panose="020B0503020204020204" charset="-122"/>
              </a:rPr>
              <a:t>发布提效</a:t>
            </a:r>
            <a:endParaRPr lang="zh-CN" sz="3200" b="1" dirty="0">
              <a:solidFill>
                <a:schemeClr val="tx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9285" y="2753360"/>
            <a:ext cx="4645660" cy="3256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9285" y="7975600"/>
            <a:ext cx="4645660" cy="28340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98455" y="8695690"/>
            <a:ext cx="11631295" cy="187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发布单平均时效从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1500+min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降至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140+min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发布效率提升高达</a:t>
            </a:r>
            <a:r>
              <a:rPr kumimoji="0" lang="en-US" altLang="zh-CN" sz="48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汉仪雅酷黑 65W" panose="020B0604020202020204" pitchFamily="34" charset="-122"/>
                <a:sym typeface="Helvetica Neue Medium"/>
              </a:rPr>
              <a:t>90.67%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汉仪雅酷黑 65W" panose="020B0604020202020204" pitchFamily="34" charset="-122"/>
              <a:sym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9285" y="2753360"/>
            <a:ext cx="4645660" cy="32569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"/>
          <p:cNvSpPr txBox="1"/>
          <p:nvPr/>
        </p:nvSpPr>
        <p:spPr>
          <a:xfrm>
            <a:off x="3736974" y="6281102"/>
            <a:ext cx="577850" cy="1255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/>
              <a:t>3</a:t>
            </a:r>
            <a:endParaRPr lang="en-US"/>
          </a:p>
        </p:txBody>
      </p:sp>
      <p:sp>
        <p:nvSpPr>
          <p:cNvPr id="139" name="众能联合公司PPT章节页标题"/>
          <p:cNvSpPr txBox="1"/>
          <p:nvPr/>
        </p:nvSpPr>
        <p:spPr>
          <a:xfrm>
            <a:off x="5420877" y="6296341"/>
            <a:ext cx="7518400" cy="1224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7300" b="1">
                <a:solidFill>
                  <a:srgbClr val="0076C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zh-CN" altLang="en-US" b="0" dirty="0" err="1">
                <a:solidFill>
                  <a:srgbClr val="0070C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目标岗位工作规划</a:t>
            </a:r>
            <a:endParaRPr lang="zh-CN" altLang="en-US" b="0" dirty="0" err="1">
              <a:solidFill>
                <a:srgbClr val="0070C0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199373_2*i*1"/>
  <p:tag name="KSO_WM_TEMPLATE_CATEGORY" val="diagram"/>
  <p:tag name="KSO_WM_TEMPLATE_INDEX" val="20199373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VALUE" val="112*13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199373_2*m_h_x*1_1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1"/>
  <p:tag name="KSO_WM_UNIT_ID" val="diagram20181209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2"/>
  <p:tag name="KSO_WM_UNIT_ID" val="diagram20181209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1_2"/>
  <p:tag name="KSO_WM_UNIT_ID" val="diagram20181209_2*l_h_f*1_1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103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1_1"/>
  <p:tag name="KSO_WM_UNIT_ID" val="diagram20181209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25"/>
  <p:tag name="KSO_WM_TEMPLATE_CATEGORY" val="diagram"/>
  <p:tag name="KSO_WM_TEMPLATE_INDEX" val="20181209"/>
  <p:tag name="KSO_WM_UNIT_INDEX" val="25"/>
</p:tagLst>
</file>

<file path=ppt/tags/tag10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3"/>
  <p:tag name="KSO_WM_UNIT_ID" val="diagram20181209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4"/>
  <p:tag name="KSO_WM_UNIT_ID" val="diagram20181209_2*l_h_i*1_1_4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4"/>
  <p:tag name="KSO_WM_UNIT_ID" val="diagram20181209_2*l_i*1_14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5"/>
  <p:tag name="KSO_WM_UNIT_ID" val="diagram20181209_2*l_i*1_15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33"/>
  <p:tag name="KSO_WM_TEMPLATE_CATEGORY" val="diagram"/>
  <p:tag name="KSO_WM_TEMPLATE_INDEX" val="20181209"/>
  <p:tag name="KSO_WM_UNIT_INDEX" val="33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373_2*m_h_z*1_2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7"/>
  <p:tag name="KSO_WM_UNIT_ID" val="diagram20181209_2*l_h_i*1_3_7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8"/>
  <p:tag name="KSO_WM_UNIT_ID" val="diagram20181209_2*l_h_i*1_3_8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9"/>
  <p:tag name="KSO_WM_UNIT_ID" val="diagram20181209_2*l_h_i*1_3_9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0"/>
  <p:tag name="KSO_WM_TEMPLATE_CATEGORY" val="diagram"/>
  <p:tag name="KSO_WM_TEMPLATE_INDEX" val="20181209"/>
  <p:tag name="KSO_WM_UNIT_INDEX" val="40"/>
</p:tagLst>
</file>

<file path=ppt/tags/tag11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4"/>
  <p:tag name="KSO_WM_UNIT_ID" val="diagram20181209_2*l_h_i*1_2_4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5"/>
  <p:tag name="KSO_WM_UNIT_ID" val="diagram20181209_2*l_h_i*1_2_5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6"/>
  <p:tag name="KSO_WM_UNIT_ID" val="diagram20181209_2*l_h_i*1_2_6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7"/>
  <p:tag name="KSO_WM_TEMPLATE_CATEGORY" val="diagram"/>
  <p:tag name="KSO_WM_TEMPLATE_INDEX" val="20181209"/>
  <p:tag name="KSO_WM_UNIT_INDEX" val="47"/>
</p:tagLst>
</file>

<file path=ppt/tags/tag11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5"/>
  <p:tag name="KSO_WM_UNIT_ID" val="diagram20181209_2*l_h_i*1_1_5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6"/>
  <p:tag name="KSO_WM_UNIT_ID" val="diagram20181209_2*l_h_i*1_1_6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199373_2*m_h_z*1_3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7"/>
  <p:tag name="KSO_WM_UNIT_ID" val="diagram20181209_2*l_h_i*1_1_7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COMMONDATA" val="eyJoZGlkIjoiMTU5NGE5MzUzODA2NmVhOGVmZTMzYWIzYzk3ZTgyYTMifQ=="/>
</p:tagLst>
</file>

<file path=ppt/tags/tag1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73_2*m_h_a*1_1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73_2*m_h_i*1_2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73_2*m_h_i*1_2_2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73_2*m_h_i*1_2_3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199373_2*m_h_i*1_2_4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199373_2*m_h_i*1_2_5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199373_2*m_h_i*1_2_6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73_2*m_h_i*1_3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20.xml><?xml version="1.0" encoding="utf-8"?>
<p:tagLst xmlns:p="http://schemas.openxmlformats.org/presentationml/2006/main">
  <p:tag name="KSO_WM_UNIT_VALUE" val="111*13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199373_2*m_h_x*1_2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73_2*m_h_a*1_2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373_2*m_h_a*1_3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373_2*m_h_f*1_1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373_2*m_h_f*1_2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373_2*m_h_f*1_3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VALUE" val="95*10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199373_2*m_h_x*1_3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PLACING_PICTURE_USER_VIEWPORT" val="{&quot;height&quot;:919,&quot;width&quot;:4660}"/>
</p:tagLst>
</file>

<file path=ppt/tags/tag28.xml><?xml version="1.0" encoding="utf-8"?>
<p:tagLst xmlns:p="http://schemas.openxmlformats.org/presentationml/2006/main">
  <p:tag name="KSO_WM_UNIT_PLACING_PICTURE_USER_VIEWPORT" val="{&quot;height&quot;:5129,&quot;width&quot;:7316}"/>
</p:tagLst>
</file>

<file path=ppt/tags/tag29.xml><?xml version="1.0" encoding="utf-8"?>
<p:tagLst xmlns:p="http://schemas.openxmlformats.org/presentationml/2006/main">
  <p:tag name="KSO_WM_UNIT_PLACING_PICTURE_USER_VIEWPORT" val="{&quot;height&quot;:13005,&quot;width&quot;:2521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373_2*m_h_i*1_3_2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30.xml><?xml version="1.0" encoding="utf-8"?>
<p:tagLst xmlns:p="http://schemas.openxmlformats.org/presentationml/2006/main">
  <p:tag name="KSO_WM_UNIT_PLACING_PICTURE_USER_VIEWPORT" val="{&quot;height&quot;:5129,&quot;width&quot;:7316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160097_2*l_h_i*1_1_3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160097_2*l_h_i*1_1_2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160097_2*l_h_i*1_1_4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160097_2*l_h_i*1_1_5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160097_2*l_h_i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160097_2*l_h_i*1_2_3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160097_2*l_h_i*1_2_2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160097_2*l_h_i*1_2_4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160097_2*l_h_i*1_2_5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9373_2*m_h_i*1_3_3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160097_2*l_h_i*1_2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UNIT_ISCONTENTS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160097_2*l_h_a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160097_2*l_h_i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160097_2*l_h_f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160097_2*l_h_f*1_2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160097_2*l_h_a*1_2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160097_2*l_h_i*1_2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UNIT_ISCONTENTS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160097_2*l_h_a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PLACING_PICTURE_USER_VIEWPORT" val="{&quot;height&quot;:10500,&quot;width&quot;:9750}"/>
</p:tagLst>
</file>

<file path=ppt/tags/tag49.xml><?xml version="1.0" encoding="utf-8"?>
<p:tagLst xmlns:p="http://schemas.openxmlformats.org/presentationml/2006/main">
  <p:tag name="KSO_WM_UNIT_ISCONTENTS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160097_2*l_h_a*1_1_1"/>
  <p:tag name="KSO_WM_TEMPLATE_CATEGORY" val="diagram"/>
  <p:tag name="KSO_WM_TEMPLATE_INDEX" val="16009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199373_2*m_h_i*1_3_4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9"/>
  <p:tag name="KSO_WM_UNIT_LINE_FILL_TYPE" val="2"/>
  <p:tag name="KSO_WM_UNIT_TEXT_FILL_FORE_SCHEMECOLOR_INDEX" val="14"/>
  <p:tag name="KSO_WM_UNIT_TEXT_FILL_TYPE" val="1"/>
</p:tagLst>
</file>

<file path=ppt/tags/tag50.xml><?xml version="1.0" encoding="utf-8"?>
<p:tagLst xmlns:p="http://schemas.openxmlformats.org/presentationml/2006/main">
  <p:tag name="KSO_WM_UNIT_PLACING_PICTURE_USER_VIEWPORT" val="{&quot;height&quot;:8100,&quot;width&quot;:16035}"/>
</p:tagLst>
</file>

<file path=ppt/tags/tag5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1"/>
  <p:tag name="KSO_WM_UNIT_ID" val="diagram20181209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2"/>
  <p:tag name="KSO_WM_UNIT_ID" val="diagram20181209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3_2"/>
  <p:tag name="KSO_WM_UNIT_ID" val="diagram20181209_2*l_h_f*1_3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3_1"/>
  <p:tag name="KSO_WM_UNIT_ID" val="diagram20181209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1"/>
  <p:tag name="KSO_WM_UNIT_ID" val="diagram20181209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2"/>
  <p:tag name="KSO_WM_UNIT_ID" val="diagram20181209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2_2"/>
  <p:tag name="KSO_WM_UNIT_ID" val="diagram20181209_2*l_h_f*1_2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2_1"/>
  <p:tag name="KSO_WM_UNIT_ID" val="diagram20181209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10"/>
  <p:tag name="KSO_WM_TEMPLATE_CATEGORY" val="diagram"/>
  <p:tag name="KSO_WM_TEMPLATE_INDEX" val="20181209"/>
  <p:tag name="KSO_WM_UNIT_INDEX" val="1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73_2*m_h_i*1_1_1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3"/>
  <p:tag name="KSO_WM_UNIT_ID" val="diagram20181209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4"/>
  <p:tag name="KSO_WM_UNIT_ID" val="diagram20181209_2*l_h_i*1_3_4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5"/>
  <p:tag name="KSO_WM_UNIT_ID" val="diagram20181209_2*l_h_i*1_3_5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6"/>
  <p:tag name="KSO_WM_UNIT_ID" val="diagram20181209_2*l_h_i*1_3_6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3"/>
  <p:tag name="KSO_WM_UNIT_ID" val="diagram20181209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1"/>
  <p:tag name="KSO_WM_UNIT_ID" val="diagram20181209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2"/>
  <p:tag name="KSO_WM_UNIT_ID" val="diagram20181209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1_2"/>
  <p:tag name="KSO_WM_UNIT_ID" val="diagram20181209_2*l_h_f*1_1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1_1"/>
  <p:tag name="KSO_WM_UNIT_ID" val="diagram20181209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25"/>
  <p:tag name="KSO_WM_TEMPLATE_CATEGORY" val="diagram"/>
  <p:tag name="KSO_WM_TEMPLATE_INDEX" val="20181209"/>
  <p:tag name="KSO_WM_UNIT_INDEX" val="2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73_2*m_h_i*1_1_2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7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3"/>
  <p:tag name="KSO_WM_UNIT_ID" val="diagram20181209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4"/>
  <p:tag name="KSO_WM_UNIT_ID" val="diagram20181209_2*l_h_i*1_1_4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4"/>
  <p:tag name="KSO_WM_UNIT_ID" val="diagram20181209_2*l_i*1_14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5"/>
  <p:tag name="KSO_WM_UNIT_ID" val="diagram20181209_2*l_i*1_15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33"/>
  <p:tag name="KSO_WM_TEMPLATE_CATEGORY" val="diagram"/>
  <p:tag name="KSO_WM_TEMPLATE_INDEX" val="20181209"/>
  <p:tag name="KSO_WM_UNIT_INDEX" val="33"/>
</p:tagLst>
</file>

<file path=ppt/tags/tag7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7"/>
  <p:tag name="KSO_WM_UNIT_ID" val="diagram20181209_2*l_h_i*1_3_7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8"/>
  <p:tag name="KSO_WM_UNIT_ID" val="diagram20181209_2*l_h_i*1_3_8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9"/>
  <p:tag name="KSO_WM_UNIT_ID" val="diagram20181209_2*l_h_i*1_3_9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0"/>
  <p:tag name="KSO_WM_TEMPLATE_CATEGORY" val="diagram"/>
  <p:tag name="KSO_WM_TEMPLATE_INDEX" val="20181209"/>
  <p:tag name="KSO_WM_UNIT_INDEX" val="40"/>
</p:tagLst>
</file>

<file path=ppt/tags/tag7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4"/>
  <p:tag name="KSO_WM_UNIT_ID" val="diagram20181209_2*l_h_i*1_2_4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73_2*m_h_i*1_1_3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5"/>
  <p:tag name="KSO_WM_UNIT_ID" val="diagram20181209_2*l_h_i*1_2_5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6"/>
  <p:tag name="KSO_WM_UNIT_ID" val="diagram20181209_2*l_h_i*1_2_6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7"/>
  <p:tag name="KSO_WM_TEMPLATE_CATEGORY" val="diagram"/>
  <p:tag name="KSO_WM_TEMPLATE_INDEX" val="20181209"/>
  <p:tag name="KSO_WM_UNIT_INDEX" val="47"/>
</p:tagLst>
</file>

<file path=ppt/tags/tag8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5"/>
  <p:tag name="KSO_WM_UNIT_ID" val="diagram20181209_2*l_h_i*1_1_5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6"/>
  <p:tag name="KSO_WM_UNIT_ID" val="diagram20181209_2*l_h_i*1_1_6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7"/>
  <p:tag name="KSO_WM_UNIT_ID" val="diagram20181209_2*l_h_i*1_1_7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1"/>
  <p:tag name="KSO_WM_UNIT_ID" val="diagram20181209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2"/>
  <p:tag name="KSO_WM_UNIT_ID" val="diagram20181209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3_2"/>
  <p:tag name="KSO_WM_UNIT_ID" val="diagram20181209_2*l_h_f*1_3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89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3_1"/>
  <p:tag name="KSO_WM_UNIT_ID" val="diagram20181209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199373_2*m_h_i*1_1_4"/>
  <p:tag name="KSO_WM_TEMPLATE_CATEGORY" val="diagram"/>
  <p:tag name="KSO_WM_TEMPLATE_INDEX" val="20199373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1"/>
  <p:tag name="KSO_WM_UNIT_ID" val="diagram20181209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2"/>
  <p:tag name="KSO_WM_UNIT_ID" val="diagram20181209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2_2"/>
  <p:tag name="KSO_WM_UNIT_ID" val="diagram20181209_2*l_h_f*1_2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93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2_1"/>
  <p:tag name="KSO_WM_UNIT_ID" val="diagram20181209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10"/>
  <p:tag name="KSO_WM_TEMPLATE_CATEGORY" val="diagram"/>
  <p:tag name="KSO_WM_TEMPLATE_INDEX" val="20181209"/>
  <p:tag name="KSO_WM_UNIT_INDEX" val="10"/>
</p:tagLst>
</file>

<file path=ppt/tags/tag9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3"/>
  <p:tag name="KSO_WM_UNIT_ID" val="diagram20181209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4"/>
  <p:tag name="KSO_WM_UNIT_ID" val="diagram20181209_2*l_h_i*1_3_4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5"/>
  <p:tag name="KSO_WM_UNIT_ID" val="diagram20181209_2*l_h_i*1_3_5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6"/>
  <p:tag name="KSO_WM_UNIT_ID" val="diagram20181209_2*l_h_i*1_3_6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3"/>
  <p:tag name="KSO_WM_UNIT_ID" val="diagram20181209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2634</Words>
  <Application>WPS 演示</Application>
  <PresentationFormat>自定义</PresentationFormat>
  <Paragraphs>394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Helvetica</vt:lpstr>
      <vt:lpstr>Helvetica Neue Light</vt:lpstr>
      <vt:lpstr>Helvetica Neue Medium</vt:lpstr>
      <vt:lpstr>Helvetica Neue</vt:lpstr>
      <vt:lpstr>汉仪雅酷黑 95W</vt:lpstr>
      <vt:lpstr>黑体</vt:lpstr>
      <vt:lpstr>汉仪雅酷黑 45W</vt:lpstr>
      <vt:lpstr>汉仪雅酷黑 65W</vt:lpstr>
      <vt:lpstr>思源宋体 CN</vt:lpstr>
      <vt:lpstr>微软雅黑</vt:lpstr>
      <vt:lpstr>Arial Unicode MS</vt:lpstr>
      <vt:lpstr>Wingdings</vt:lpstr>
      <vt:lpstr>Calibri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WPS_1591169929</cp:lastModifiedBy>
  <cp:revision>194</cp:revision>
  <dcterms:created xsi:type="dcterms:W3CDTF">2020-11-06T07:53:00Z</dcterms:created>
  <dcterms:modified xsi:type="dcterms:W3CDTF">2022-09-20T03:18:43Z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656C3E4803DF4E1BA44D97D0470878AD</vt:lpwstr>
  </property>
</Properties>
</file>